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F5C"/>
    <a:srgbClr val="FF6600"/>
    <a:srgbClr val="FF9966"/>
    <a:srgbClr val="FFFF99"/>
    <a:srgbClr val="FFE1E3"/>
    <a:srgbClr val="FF979E"/>
    <a:srgbClr val="F60000"/>
    <a:srgbClr val="FF2D3C"/>
    <a:srgbClr val="FF6D77"/>
    <a:srgbClr val="F96F7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624" y="-9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48E2DC-2B51-4A5B-A848-DC2CA234847E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3CA2896E-2A40-4198-8D12-EC0341CA250B}">
      <dgm:prSet phldrT="[Tekst]" custT="1"/>
      <dgm:spPr>
        <a:solidFill>
          <a:srgbClr val="F60000"/>
        </a:solidFill>
      </dgm:spPr>
      <dgm:t>
        <a:bodyPr/>
        <a:lstStyle/>
        <a:p>
          <a:endParaRPr lang="en-GB" sz="900" b="1" noProof="0" dirty="0" smtClean="0"/>
        </a:p>
        <a:p>
          <a:r>
            <a:rPr lang="en-GB" sz="3200" b="1" noProof="0" dirty="0" smtClean="0"/>
            <a:t>Supreme </a:t>
          </a:r>
        </a:p>
        <a:p>
          <a:r>
            <a:rPr lang="en-GB" sz="3200" b="1" noProof="0" dirty="0" smtClean="0"/>
            <a:t>Court</a:t>
          </a:r>
        </a:p>
        <a:p>
          <a:r>
            <a:rPr lang="en-GB" sz="2000" noProof="0" dirty="0" smtClean="0"/>
            <a:t>“</a:t>
          </a:r>
          <a:r>
            <a:rPr lang="en-GB" sz="2000" noProof="0" dirty="0" err="1" smtClean="0"/>
            <a:t>Høyesterett</a:t>
          </a:r>
          <a:r>
            <a:rPr lang="en-GB" sz="2000" noProof="0" dirty="0" smtClean="0"/>
            <a:t>”</a:t>
          </a:r>
          <a:endParaRPr lang="en-GB" sz="2000" noProof="0" dirty="0"/>
        </a:p>
      </dgm:t>
    </dgm:pt>
    <dgm:pt modelId="{1F61E91F-B08D-49E2-81E8-901CD70D31FC}" type="parTrans" cxnId="{53640836-2696-4522-93C0-2B10F3D189B3}">
      <dgm:prSet/>
      <dgm:spPr/>
      <dgm:t>
        <a:bodyPr/>
        <a:lstStyle/>
        <a:p>
          <a:endParaRPr lang="nb-NO"/>
        </a:p>
      </dgm:t>
    </dgm:pt>
    <dgm:pt modelId="{DAA1AE86-17DF-4A7F-8B51-DEB90E7E881A}" type="sibTrans" cxnId="{53640836-2696-4522-93C0-2B10F3D189B3}">
      <dgm:prSet/>
      <dgm:spPr/>
      <dgm:t>
        <a:bodyPr/>
        <a:lstStyle/>
        <a:p>
          <a:endParaRPr lang="nb-NO"/>
        </a:p>
      </dgm:t>
    </dgm:pt>
    <dgm:pt modelId="{C17BCEA2-C58D-4917-883D-115FA35DC94D}">
      <dgm:prSet phldrT="[Tekst]" custT="1"/>
      <dgm:spPr>
        <a:solidFill>
          <a:srgbClr val="FF979E"/>
        </a:solidFill>
      </dgm:spPr>
      <dgm:t>
        <a:bodyPr/>
        <a:lstStyle/>
        <a:p>
          <a:r>
            <a:rPr lang="nb-NO" sz="3200" b="1" dirty="0" smtClean="0"/>
            <a:t>Appeals Courts</a:t>
          </a:r>
        </a:p>
        <a:p>
          <a:r>
            <a:rPr lang="nb-NO" sz="2400" dirty="0" smtClean="0"/>
            <a:t>”Lagmannsretten”</a:t>
          </a:r>
          <a:endParaRPr lang="nb-NO" sz="2400" dirty="0"/>
        </a:p>
      </dgm:t>
    </dgm:pt>
    <dgm:pt modelId="{E4D148E4-1FFD-4C41-B8F6-617CAE25FDC5}" type="parTrans" cxnId="{F4D15240-A00B-478D-8D5F-3F23C9ABCFE6}">
      <dgm:prSet/>
      <dgm:spPr/>
      <dgm:t>
        <a:bodyPr/>
        <a:lstStyle/>
        <a:p>
          <a:endParaRPr lang="nb-NO"/>
        </a:p>
      </dgm:t>
    </dgm:pt>
    <dgm:pt modelId="{12933F84-7BC2-4F44-B76E-AC3FC56464C4}" type="sibTrans" cxnId="{F4D15240-A00B-478D-8D5F-3F23C9ABCFE6}">
      <dgm:prSet/>
      <dgm:spPr/>
      <dgm:t>
        <a:bodyPr/>
        <a:lstStyle/>
        <a:p>
          <a:endParaRPr lang="nb-NO"/>
        </a:p>
      </dgm:t>
    </dgm:pt>
    <dgm:pt modelId="{0DB5AE9B-C099-47C8-9D70-1581449AEFE6}">
      <dgm:prSet phldrT="[Tekst]" custT="1"/>
      <dgm:spPr>
        <a:solidFill>
          <a:srgbClr val="FFE1E3"/>
        </a:solidFill>
      </dgm:spPr>
      <dgm:t>
        <a:bodyPr/>
        <a:lstStyle/>
        <a:p>
          <a:r>
            <a:rPr lang="nb-NO" sz="3200" b="1" dirty="0" err="1" smtClean="0"/>
            <a:t>District</a:t>
          </a:r>
          <a:r>
            <a:rPr lang="nb-NO" sz="3200" b="1" dirty="0" smtClean="0"/>
            <a:t> Courts</a:t>
          </a:r>
        </a:p>
        <a:p>
          <a:r>
            <a:rPr lang="nb-NO" sz="2400" dirty="0" smtClean="0"/>
            <a:t>”</a:t>
          </a:r>
          <a:r>
            <a:rPr lang="nb-NO" sz="2400" dirty="0" err="1" smtClean="0"/>
            <a:t>Tingretten</a:t>
          </a:r>
          <a:r>
            <a:rPr lang="nb-NO" sz="2400" dirty="0" smtClean="0"/>
            <a:t>”</a:t>
          </a:r>
          <a:endParaRPr lang="nb-NO" sz="2400" dirty="0"/>
        </a:p>
      </dgm:t>
    </dgm:pt>
    <dgm:pt modelId="{12C94F13-F7CA-4F38-8A0B-807DAAD842F4}" type="parTrans" cxnId="{91D25DC7-A68A-4406-8D1D-3A75841A0839}">
      <dgm:prSet/>
      <dgm:spPr/>
      <dgm:t>
        <a:bodyPr/>
        <a:lstStyle/>
        <a:p>
          <a:endParaRPr lang="nb-NO"/>
        </a:p>
      </dgm:t>
    </dgm:pt>
    <dgm:pt modelId="{791EC174-F4E0-4FE2-A982-470F180C7AC5}" type="sibTrans" cxnId="{91D25DC7-A68A-4406-8D1D-3A75841A0839}">
      <dgm:prSet/>
      <dgm:spPr/>
      <dgm:t>
        <a:bodyPr/>
        <a:lstStyle/>
        <a:p>
          <a:endParaRPr lang="nb-NO"/>
        </a:p>
      </dgm:t>
    </dgm:pt>
    <dgm:pt modelId="{9E4E5C82-41EF-4EEC-A305-B2493500B80B}" type="pres">
      <dgm:prSet presAssocID="{A348E2DC-2B51-4A5B-A848-DC2CA234847E}" presName="Name0" presStyleCnt="0">
        <dgm:presLayoutVars>
          <dgm:dir/>
          <dgm:animLvl val="lvl"/>
          <dgm:resizeHandles val="exact"/>
        </dgm:presLayoutVars>
      </dgm:prSet>
      <dgm:spPr/>
    </dgm:pt>
    <dgm:pt modelId="{7DA6FD50-89A0-4633-84B0-52B8849215D7}" type="pres">
      <dgm:prSet presAssocID="{3CA2896E-2A40-4198-8D12-EC0341CA250B}" presName="Name8" presStyleCnt="0"/>
      <dgm:spPr/>
    </dgm:pt>
    <dgm:pt modelId="{E512F761-1F18-4792-A190-1A82261F9CE5}" type="pres">
      <dgm:prSet presAssocID="{3CA2896E-2A40-4198-8D12-EC0341CA250B}" presName="level" presStyleLbl="node1" presStyleIdx="0" presStyleCnt="3">
        <dgm:presLayoutVars>
          <dgm:chMax val="1"/>
          <dgm:bulletEnabled val="1"/>
        </dgm:presLayoutVars>
      </dgm:prSet>
      <dgm:spPr/>
    </dgm:pt>
    <dgm:pt modelId="{4B8C761A-14A4-478A-AE1F-C4DA9D21726A}" type="pres">
      <dgm:prSet presAssocID="{3CA2896E-2A40-4198-8D12-EC0341CA250B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4DCC5412-DE1D-44BA-958C-EBB1D6050B04}" type="pres">
      <dgm:prSet presAssocID="{C17BCEA2-C58D-4917-883D-115FA35DC94D}" presName="Name8" presStyleCnt="0"/>
      <dgm:spPr/>
    </dgm:pt>
    <dgm:pt modelId="{7E3E8755-AA2F-443C-8474-734C2C3ECA2D}" type="pres">
      <dgm:prSet presAssocID="{C17BCEA2-C58D-4917-883D-115FA35DC94D}" presName="level" presStyleLbl="node1" presStyleIdx="1" presStyleCnt="3">
        <dgm:presLayoutVars>
          <dgm:chMax val="1"/>
          <dgm:bulletEnabled val="1"/>
        </dgm:presLayoutVars>
      </dgm:prSet>
      <dgm:spPr/>
    </dgm:pt>
    <dgm:pt modelId="{F4AC4EE3-BDA6-444B-B563-353D5D0E42B5}" type="pres">
      <dgm:prSet presAssocID="{C17BCEA2-C58D-4917-883D-115FA35DC94D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1401C271-A200-470A-8CD6-B4E0B391A88E}" type="pres">
      <dgm:prSet presAssocID="{0DB5AE9B-C099-47C8-9D70-1581449AEFE6}" presName="Name8" presStyleCnt="0"/>
      <dgm:spPr/>
    </dgm:pt>
    <dgm:pt modelId="{F852F102-0B53-4371-BD0A-4251B067D78D}" type="pres">
      <dgm:prSet presAssocID="{0DB5AE9B-C099-47C8-9D70-1581449AEFE6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E5FAB73F-F14E-475C-AAA1-08378BE35C15}" type="pres">
      <dgm:prSet presAssocID="{0DB5AE9B-C099-47C8-9D70-1581449AEFE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D1AB3165-AB0F-4F30-9DFB-73CE2543E7B7}" type="presOf" srcId="{C17BCEA2-C58D-4917-883D-115FA35DC94D}" destId="{F4AC4EE3-BDA6-444B-B563-353D5D0E42B5}" srcOrd="1" destOrd="0" presId="urn:microsoft.com/office/officeart/2005/8/layout/pyramid1"/>
    <dgm:cxn modelId="{91D25DC7-A68A-4406-8D1D-3A75841A0839}" srcId="{A348E2DC-2B51-4A5B-A848-DC2CA234847E}" destId="{0DB5AE9B-C099-47C8-9D70-1581449AEFE6}" srcOrd="2" destOrd="0" parTransId="{12C94F13-F7CA-4F38-8A0B-807DAAD842F4}" sibTransId="{791EC174-F4E0-4FE2-A982-470F180C7AC5}"/>
    <dgm:cxn modelId="{25B6159D-8890-465D-82FF-C020867FBBE8}" type="presOf" srcId="{3CA2896E-2A40-4198-8D12-EC0341CA250B}" destId="{E512F761-1F18-4792-A190-1A82261F9CE5}" srcOrd="0" destOrd="0" presId="urn:microsoft.com/office/officeart/2005/8/layout/pyramid1"/>
    <dgm:cxn modelId="{F4D15240-A00B-478D-8D5F-3F23C9ABCFE6}" srcId="{A348E2DC-2B51-4A5B-A848-DC2CA234847E}" destId="{C17BCEA2-C58D-4917-883D-115FA35DC94D}" srcOrd="1" destOrd="0" parTransId="{E4D148E4-1FFD-4C41-B8F6-617CAE25FDC5}" sibTransId="{12933F84-7BC2-4F44-B76E-AC3FC56464C4}"/>
    <dgm:cxn modelId="{9F9E94E5-157B-4A61-9D57-FBD287194EC0}" type="presOf" srcId="{0DB5AE9B-C099-47C8-9D70-1581449AEFE6}" destId="{E5FAB73F-F14E-475C-AAA1-08378BE35C15}" srcOrd="1" destOrd="0" presId="urn:microsoft.com/office/officeart/2005/8/layout/pyramid1"/>
    <dgm:cxn modelId="{D75D1CD7-C6FC-4002-902E-5C3D40BDD869}" type="presOf" srcId="{A348E2DC-2B51-4A5B-A848-DC2CA234847E}" destId="{9E4E5C82-41EF-4EEC-A305-B2493500B80B}" srcOrd="0" destOrd="0" presId="urn:microsoft.com/office/officeart/2005/8/layout/pyramid1"/>
    <dgm:cxn modelId="{ED06A179-187A-41DF-B604-08F1DA482A72}" type="presOf" srcId="{3CA2896E-2A40-4198-8D12-EC0341CA250B}" destId="{4B8C761A-14A4-478A-AE1F-C4DA9D21726A}" srcOrd="1" destOrd="0" presId="urn:microsoft.com/office/officeart/2005/8/layout/pyramid1"/>
    <dgm:cxn modelId="{8404D483-FAF7-4CC9-8A26-CF2BBF2DEDB1}" type="presOf" srcId="{C17BCEA2-C58D-4917-883D-115FA35DC94D}" destId="{7E3E8755-AA2F-443C-8474-734C2C3ECA2D}" srcOrd="0" destOrd="0" presId="urn:microsoft.com/office/officeart/2005/8/layout/pyramid1"/>
    <dgm:cxn modelId="{4CF7D505-498C-498E-AADB-00FF8BB7E3CD}" type="presOf" srcId="{0DB5AE9B-C099-47C8-9D70-1581449AEFE6}" destId="{F852F102-0B53-4371-BD0A-4251B067D78D}" srcOrd="0" destOrd="0" presId="urn:microsoft.com/office/officeart/2005/8/layout/pyramid1"/>
    <dgm:cxn modelId="{53640836-2696-4522-93C0-2B10F3D189B3}" srcId="{A348E2DC-2B51-4A5B-A848-DC2CA234847E}" destId="{3CA2896E-2A40-4198-8D12-EC0341CA250B}" srcOrd="0" destOrd="0" parTransId="{1F61E91F-B08D-49E2-81E8-901CD70D31FC}" sibTransId="{DAA1AE86-17DF-4A7F-8B51-DEB90E7E881A}"/>
    <dgm:cxn modelId="{FE6AA1DD-B048-46B5-984A-FABCEE854D31}" type="presParOf" srcId="{9E4E5C82-41EF-4EEC-A305-B2493500B80B}" destId="{7DA6FD50-89A0-4633-84B0-52B8849215D7}" srcOrd="0" destOrd="0" presId="urn:microsoft.com/office/officeart/2005/8/layout/pyramid1"/>
    <dgm:cxn modelId="{E0B524E4-7EB6-4CC7-AC55-AF1EB3663BAD}" type="presParOf" srcId="{7DA6FD50-89A0-4633-84B0-52B8849215D7}" destId="{E512F761-1F18-4792-A190-1A82261F9CE5}" srcOrd="0" destOrd="0" presId="urn:microsoft.com/office/officeart/2005/8/layout/pyramid1"/>
    <dgm:cxn modelId="{D8B0DF47-66A3-4564-B944-170DE0B8A622}" type="presParOf" srcId="{7DA6FD50-89A0-4633-84B0-52B8849215D7}" destId="{4B8C761A-14A4-478A-AE1F-C4DA9D21726A}" srcOrd="1" destOrd="0" presId="urn:microsoft.com/office/officeart/2005/8/layout/pyramid1"/>
    <dgm:cxn modelId="{53F1A002-F611-4438-A1C2-30D4E392F98E}" type="presParOf" srcId="{9E4E5C82-41EF-4EEC-A305-B2493500B80B}" destId="{4DCC5412-DE1D-44BA-958C-EBB1D6050B04}" srcOrd="1" destOrd="0" presId="urn:microsoft.com/office/officeart/2005/8/layout/pyramid1"/>
    <dgm:cxn modelId="{D4405E9F-5577-46D2-BD6C-A0F31803CE0D}" type="presParOf" srcId="{4DCC5412-DE1D-44BA-958C-EBB1D6050B04}" destId="{7E3E8755-AA2F-443C-8474-734C2C3ECA2D}" srcOrd="0" destOrd="0" presId="urn:microsoft.com/office/officeart/2005/8/layout/pyramid1"/>
    <dgm:cxn modelId="{CB8D9A86-BDAC-42BC-870E-D40C47E32A6D}" type="presParOf" srcId="{4DCC5412-DE1D-44BA-958C-EBB1D6050B04}" destId="{F4AC4EE3-BDA6-444B-B563-353D5D0E42B5}" srcOrd="1" destOrd="0" presId="urn:microsoft.com/office/officeart/2005/8/layout/pyramid1"/>
    <dgm:cxn modelId="{D9E3E646-5192-4B6E-8552-1CA54AB3B59F}" type="presParOf" srcId="{9E4E5C82-41EF-4EEC-A305-B2493500B80B}" destId="{1401C271-A200-470A-8CD6-B4E0B391A88E}" srcOrd="2" destOrd="0" presId="urn:microsoft.com/office/officeart/2005/8/layout/pyramid1"/>
    <dgm:cxn modelId="{26AE6ECD-C026-48C8-B975-9838C96AAA9F}" type="presParOf" srcId="{1401C271-A200-470A-8CD6-B4E0B391A88E}" destId="{F852F102-0B53-4371-BD0A-4251B067D78D}" srcOrd="0" destOrd="0" presId="urn:microsoft.com/office/officeart/2005/8/layout/pyramid1"/>
    <dgm:cxn modelId="{BB429400-B113-4E20-9BB5-7EE67338A6A5}" type="presParOf" srcId="{1401C271-A200-470A-8CD6-B4E0B391A88E}" destId="{E5FAB73F-F14E-475C-AAA1-08378BE35C15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512F761-1F18-4792-A190-1A82261F9CE5}">
      <dsp:nvSpPr>
        <dsp:cNvPr id="0" name=""/>
        <dsp:cNvSpPr/>
      </dsp:nvSpPr>
      <dsp:spPr>
        <a:xfrm>
          <a:off x="2544282" y="0"/>
          <a:ext cx="2544282" cy="1824202"/>
        </a:xfrm>
        <a:prstGeom prst="trapezoid">
          <a:avLst>
            <a:gd name="adj" fmla="val 69737"/>
          </a:avLst>
        </a:prstGeom>
        <a:solidFill>
          <a:srgbClr val="F6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900" b="1" kern="1200" noProof="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noProof="0" dirty="0" smtClean="0"/>
            <a:t>Supreme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noProof="0" dirty="0" smtClean="0"/>
            <a:t>Court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noProof="0" dirty="0" smtClean="0"/>
            <a:t>“</a:t>
          </a:r>
          <a:r>
            <a:rPr lang="en-GB" sz="2000" kern="1200" noProof="0" dirty="0" err="1" smtClean="0"/>
            <a:t>Høyesterett</a:t>
          </a:r>
          <a:r>
            <a:rPr lang="en-GB" sz="2000" kern="1200" noProof="0" dirty="0" smtClean="0"/>
            <a:t>”</a:t>
          </a:r>
          <a:endParaRPr lang="en-GB" sz="2000" kern="1200" noProof="0" dirty="0"/>
        </a:p>
      </dsp:txBody>
      <dsp:txXfrm>
        <a:off x="2544282" y="0"/>
        <a:ext cx="2544282" cy="1824202"/>
      </dsp:txXfrm>
    </dsp:sp>
    <dsp:sp modelId="{7E3E8755-AA2F-443C-8474-734C2C3ECA2D}">
      <dsp:nvSpPr>
        <dsp:cNvPr id="0" name=""/>
        <dsp:cNvSpPr/>
      </dsp:nvSpPr>
      <dsp:spPr>
        <a:xfrm>
          <a:off x="1272141" y="1824202"/>
          <a:ext cx="5088565" cy="1824202"/>
        </a:xfrm>
        <a:prstGeom prst="trapezoid">
          <a:avLst>
            <a:gd name="adj" fmla="val 69737"/>
          </a:avLst>
        </a:prstGeom>
        <a:solidFill>
          <a:srgbClr val="FF979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200" b="1" kern="1200" dirty="0" smtClean="0"/>
            <a:t>Appeals Courts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400" kern="1200" dirty="0" smtClean="0"/>
            <a:t>”Lagmannsretten”</a:t>
          </a:r>
          <a:endParaRPr lang="nb-NO" sz="2400" kern="1200" dirty="0"/>
        </a:p>
      </dsp:txBody>
      <dsp:txXfrm>
        <a:off x="2162640" y="1824202"/>
        <a:ext cx="3307567" cy="1824202"/>
      </dsp:txXfrm>
    </dsp:sp>
    <dsp:sp modelId="{F852F102-0B53-4371-BD0A-4251B067D78D}">
      <dsp:nvSpPr>
        <dsp:cNvPr id="0" name=""/>
        <dsp:cNvSpPr/>
      </dsp:nvSpPr>
      <dsp:spPr>
        <a:xfrm>
          <a:off x="0" y="3648405"/>
          <a:ext cx="7632848" cy="1824202"/>
        </a:xfrm>
        <a:prstGeom prst="trapezoid">
          <a:avLst>
            <a:gd name="adj" fmla="val 69737"/>
          </a:avLst>
        </a:prstGeom>
        <a:solidFill>
          <a:srgbClr val="FFE1E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200" b="1" kern="1200" dirty="0" err="1" smtClean="0"/>
            <a:t>District</a:t>
          </a:r>
          <a:r>
            <a:rPr lang="nb-NO" sz="3200" b="1" kern="1200" dirty="0" smtClean="0"/>
            <a:t> Courts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400" kern="1200" dirty="0" smtClean="0"/>
            <a:t>”</a:t>
          </a:r>
          <a:r>
            <a:rPr lang="nb-NO" sz="2400" kern="1200" dirty="0" err="1" smtClean="0"/>
            <a:t>Tingretten</a:t>
          </a:r>
          <a:r>
            <a:rPr lang="nb-NO" sz="2400" kern="1200" dirty="0" smtClean="0"/>
            <a:t>”</a:t>
          </a:r>
          <a:endParaRPr lang="nb-NO" sz="2400" kern="1200" dirty="0"/>
        </a:p>
      </dsp:txBody>
      <dsp:txXfrm>
        <a:off x="1335748" y="3648405"/>
        <a:ext cx="4961351" cy="18242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A4180FC-51B3-1A41-87FF-D5BBD0084E51}" type="datetime1">
              <a:rPr lang="nb-NO"/>
              <a:pPr>
                <a:defRPr/>
              </a:pPr>
              <a:t>10.10.2011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3D298F3-64BD-8046-99BC-2FBC0E2DA35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AE85D7D-619E-CC42-8111-E39EE86D3397}" type="datetime1">
              <a:rPr lang="nb-NO"/>
              <a:pPr>
                <a:defRPr/>
              </a:pPr>
              <a:t>10.10.2011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 smtClean="0"/>
              <a:t>Click to edit Master text styles</a:t>
            </a:r>
          </a:p>
          <a:p>
            <a:pPr lvl="1"/>
            <a:r>
              <a:rPr lang="nb-NO" noProof="0" smtClean="0"/>
              <a:t>Second level</a:t>
            </a:r>
          </a:p>
          <a:p>
            <a:pPr lvl="2"/>
            <a:r>
              <a:rPr lang="nb-NO" noProof="0" smtClean="0"/>
              <a:t>Third level</a:t>
            </a:r>
          </a:p>
          <a:p>
            <a:pPr lvl="3"/>
            <a:r>
              <a:rPr lang="nb-NO" noProof="0" smtClean="0"/>
              <a:t>Fourth level</a:t>
            </a:r>
          </a:p>
          <a:p>
            <a:pPr lvl="4"/>
            <a:r>
              <a:rPr lang="nb-NO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C11B3EB-9E3C-3044-97BE-B76F4706F0D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E2E892B-C93E-5A4F-BBDB-57A5C25CA854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5696D72-66AA-EC4E-B12B-C69C1ACCF4C1}" type="datetime1">
              <a:rPr lang="nb-NO"/>
              <a:pPr>
                <a:defRPr/>
              </a:pPr>
              <a:t>10.10.2011</a:t>
            </a:fld>
            <a:endParaRPr lang="nb-NO" dirty="0"/>
          </a:p>
        </p:txBody>
      </p:sp>
      <p:pic>
        <p:nvPicPr>
          <p:cNvPr id="1031" name="Picture 10" descr="UiO_JUS_A_ENG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1885950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5"/>
          <p:cNvSpPr>
            <a:spLocks noGrp="1"/>
          </p:cNvSpPr>
          <p:nvPr>
            <p:ph type="ctrTitle" sz="quarter"/>
          </p:nvPr>
        </p:nvSpPr>
        <p:spPr>
          <a:xfrm>
            <a:off x="1295400" y="1905000"/>
            <a:ext cx="6934200" cy="659904"/>
          </a:xfrm>
        </p:spPr>
        <p:txBody>
          <a:bodyPr/>
          <a:lstStyle/>
          <a:p>
            <a:pPr eaLnBrk="1" hangingPunct="1"/>
            <a:endParaRPr lang="nb-NO" dirty="0"/>
          </a:p>
        </p:txBody>
      </p:sp>
      <p:sp>
        <p:nvSpPr>
          <p:cNvPr id="15363" name="Subtitle 6"/>
          <p:cNvSpPr>
            <a:spLocks noGrp="1"/>
          </p:cNvSpPr>
          <p:nvPr>
            <p:ph type="subTitle" sz="quarter" idx="1"/>
          </p:nvPr>
        </p:nvSpPr>
        <p:spPr>
          <a:xfrm>
            <a:off x="1259632" y="2780928"/>
            <a:ext cx="7315200" cy="3672408"/>
          </a:xfrm>
        </p:spPr>
        <p:txBody>
          <a:bodyPr/>
          <a:lstStyle/>
          <a:p>
            <a:r>
              <a:rPr lang="en-GB" sz="1800" i="1" dirty="0" smtClean="0"/>
              <a:t>Norwegian Life and Society </a:t>
            </a:r>
            <a:endParaRPr lang="nb-NO" sz="1800" dirty="0" smtClean="0"/>
          </a:p>
          <a:p>
            <a:r>
              <a:rPr lang="en-GB" dirty="0" smtClean="0"/>
              <a:t>THE NORWEGIAN LEGAL SYSTEM</a:t>
            </a:r>
            <a:endParaRPr lang="nb-NO" dirty="0" smtClean="0"/>
          </a:p>
          <a:p>
            <a:r>
              <a:rPr lang="en-GB" sz="1600" dirty="0" smtClean="0"/>
              <a:t> </a:t>
            </a:r>
            <a:endParaRPr lang="en-GB" sz="1600" dirty="0" smtClean="0"/>
          </a:p>
          <a:p>
            <a:endParaRPr lang="nb-NO" sz="2000" dirty="0" smtClean="0"/>
          </a:p>
          <a:p>
            <a:pPr>
              <a:lnSpc>
                <a:spcPct val="30000"/>
              </a:lnSpc>
              <a:spcBef>
                <a:spcPts val="0"/>
              </a:spcBef>
            </a:pPr>
            <a:r>
              <a:rPr lang="en-GB" sz="2000" dirty="0" smtClean="0"/>
              <a:t>Thomas Horn</a:t>
            </a:r>
            <a:endParaRPr lang="nb-NO" sz="2000" dirty="0" smtClean="0"/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en-GB" sz="1400" dirty="0" smtClean="0"/>
              <a:t>Attorney-at-law, admitted to the Supreme Cou</a:t>
            </a:r>
            <a:r>
              <a:rPr lang="en-GB" sz="1600" dirty="0" smtClean="0"/>
              <a:t>rt</a:t>
            </a:r>
            <a:r>
              <a:rPr lang="en-GB" dirty="0" smtClean="0"/>
              <a:t> </a:t>
            </a:r>
            <a:endParaRPr lang="nb-NO" dirty="0" smtClean="0"/>
          </a:p>
          <a:p>
            <a:pPr>
              <a:lnSpc>
                <a:spcPct val="80000"/>
              </a:lnSpc>
            </a:pPr>
            <a:r>
              <a:rPr lang="en-GB" sz="1400" dirty="0" err="1" smtClean="0"/>
              <a:t>Phd</a:t>
            </a:r>
            <a:r>
              <a:rPr lang="en-GB" sz="1400" dirty="0" smtClean="0"/>
              <a:t> </a:t>
            </a:r>
            <a:r>
              <a:rPr lang="en-GB" sz="1400" dirty="0" smtClean="0"/>
              <a:t>Research </a:t>
            </a:r>
            <a:r>
              <a:rPr lang="en-GB" sz="1400" dirty="0" smtClean="0"/>
              <a:t>fellow, Dept. of Public and International Law </a:t>
            </a:r>
            <a:r>
              <a:rPr lang="en-GB" sz="1400" dirty="0" err="1" smtClean="0"/>
              <a:t>UiO</a:t>
            </a:r>
            <a:endParaRPr lang="nb-NO" sz="1400" dirty="0" smtClean="0"/>
          </a:p>
          <a:p>
            <a:r>
              <a:rPr lang="en-GB" dirty="0" smtClean="0"/>
              <a:t> </a:t>
            </a:r>
            <a:endParaRPr lang="nb-NO" dirty="0" smtClean="0"/>
          </a:p>
          <a:p>
            <a:pPr algn="r"/>
            <a:r>
              <a:rPr lang="en-GB" dirty="0" smtClean="0"/>
              <a:t>	</a:t>
            </a:r>
            <a:r>
              <a:rPr lang="en-GB" sz="1200" dirty="0" smtClean="0"/>
              <a:t>10</a:t>
            </a:r>
            <a:r>
              <a:rPr lang="en-GB" sz="1200" baseline="30000" dirty="0" smtClean="0"/>
              <a:t>th</a:t>
            </a:r>
            <a:r>
              <a:rPr lang="en-GB" sz="1200" dirty="0" smtClean="0"/>
              <a:t> </a:t>
            </a:r>
            <a:r>
              <a:rPr lang="en-GB" sz="1200" dirty="0" smtClean="0"/>
              <a:t>October 2011</a:t>
            </a:r>
            <a:endParaRPr lang="nb-NO" sz="1200" dirty="0" smtClean="0"/>
          </a:p>
          <a:p>
            <a:pPr eaLnBrk="1" hangingPunct="1"/>
            <a:endParaRPr lang="nb-NO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Some</a:t>
            </a:r>
            <a:r>
              <a:rPr lang="en-GB" smtClean="0"/>
              <a:t> questions for </a:t>
            </a:r>
            <a:r>
              <a:rPr lang="en-GB" smtClean="0"/>
              <a:t>reflection: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r>
              <a:rPr lang="en-GB" sz="1800" u="sng" dirty="0" smtClean="0"/>
              <a:t>Legal systems:</a:t>
            </a:r>
          </a:p>
          <a:p>
            <a:pPr>
              <a:buNone/>
            </a:pPr>
            <a:endParaRPr lang="en-GB" sz="1800" dirty="0" smtClean="0"/>
          </a:p>
          <a:p>
            <a:r>
              <a:rPr lang="en-GB" sz="1800" dirty="0" smtClean="0"/>
              <a:t>What is a legal system?</a:t>
            </a:r>
          </a:p>
          <a:p>
            <a:pPr>
              <a:buNone/>
            </a:pPr>
            <a:endParaRPr lang="en-GB" sz="1800" dirty="0" smtClean="0"/>
          </a:p>
          <a:p>
            <a:r>
              <a:rPr lang="en-GB" sz="1800" dirty="0" smtClean="0"/>
              <a:t>Why do we need a legal system?</a:t>
            </a:r>
          </a:p>
          <a:p>
            <a:pPr>
              <a:buNone/>
            </a:pPr>
            <a:endParaRPr lang="en-GB" sz="1800" dirty="0" smtClean="0"/>
          </a:p>
          <a:p>
            <a:r>
              <a:rPr lang="en-GB" sz="1800" dirty="0" smtClean="0"/>
              <a:t>Which institutions </a:t>
            </a:r>
            <a:r>
              <a:rPr lang="en-GB" sz="1800" dirty="0" smtClean="0"/>
              <a:t>does the legal system consist of</a:t>
            </a:r>
            <a:r>
              <a:rPr lang="en-GB" sz="1800" dirty="0" smtClean="0"/>
              <a:t>?</a:t>
            </a:r>
          </a:p>
          <a:p>
            <a:pPr>
              <a:buNone/>
            </a:pPr>
            <a:endParaRPr lang="nb-NO" sz="1800" dirty="0" smtClean="0"/>
          </a:p>
          <a:p>
            <a:r>
              <a:rPr lang="en-GB" sz="1800" dirty="0" smtClean="0"/>
              <a:t>Need </a:t>
            </a:r>
            <a:r>
              <a:rPr lang="en-GB" sz="1800" dirty="0" smtClean="0"/>
              <a:t>for “checks and balances”?</a:t>
            </a:r>
            <a:endParaRPr lang="nb-NO" sz="1800" dirty="0" smtClean="0"/>
          </a:p>
          <a:p>
            <a:endParaRPr lang="en-GB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pPr>
              <a:buNone/>
            </a:pPr>
            <a:r>
              <a:rPr lang="en-GB" sz="1800" u="sng" dirty="0" smtClean="0"/>
              <a:t>T</a:t>
            </a:r>
            <a:r>
              <a:rPr lang="en-GB" sz="1800" u="sng" dirty="0" smtClean="0"/>
              <a:t>he </a:t>
            </a:r>
            <a:r>
              <a:rPr lang="en-GB" sz="1800" u="sng" dirty="0" smtClean="0"/>
              <a:t>Norwegian legal </a:t>
            </a:r>
            <a:r>
              <a:rPr lang="en-GB" sz="1800" u="sng" dirty="0" smtClean="0"/>
              <a:t>system:</a:t>
            </a:r>
          </a:p>
          <a:p>
            <a:endParaRPr lang="en-GB" sz="1800" dirty="0" smtClean="0"/>
          </a:p>
          <a:p>
            <a:r>
              <a:rPr lang="en-GB" sz="1800" dirty="0" smtClean="0"/>
              <a:t>Similar </a:t>
            </a:r>
            <a:r>
              <a:rPr lang="en-GB" sz="1800" dirty="0" smtClean="0"/>
              <a:t>or different from other legal systems</a:t>
            </a:r>
            <a:r>
              <a:rPr lang="en-GB" sz="1800" dirty="0" smtClean="0"/>
              <a:t>?</a:t>
            </a:r>
          </a:p>
          <a:p>
            <a:pPr>
              <a:buNone/>
            </a:pPr>
            <a:endParaRPr lang="nb-NO" sz="1800" dirty="0" smtClean="0"/>
          </a:p>
          <a:p>
            <a:r>
              <a:rPr lang="en-GB" sz="1800" dirty="0" smtClean="0"/>
              <a:t>Institutions </a:t>
            </a:r>
            <a:r>
              <a:rPr lang="en-GB" sz="1800" dirty="0" smtClean="0"/>
              <a:t>different</a:t>
            </a:r>
            <a:r>
              <a:rPr lang="en-GB" sz="1800" dirty="0" smtClean="0"/>
              <a:t>?</a:t>
            </a:r>
          </a:p>
          <a:p>
            <a:pPr>
              <a:buNone/>
            </a:pPr>
            <a:endParaRPr lang="nb-NO" sz="1800" dirty="0" smtClean="0"/>
          </a:p>
          <a:p>
            <a:r>
              <a:rPr lang="en-GB" sz="1800" dirty="0" smtClean="0"/>
              <a:t>Way </a:t>
            </a:r>
            <a:r>
              <a:rPr lang="en-GB" sz="1800" dirty="0" smtClean="0"/>
              <a:t>of thinking different</a:t>
            </a:r>
            <a:r>
              <a:rPr lang="en-GB" sz="1800" dirty="0" smtClean="0"/>
              <a:t>?</a:t>
            </a:r>
          </a:p>
          <a:p>
            <a:pPr>
              <a:buNone/>
            </a:pPr>
            <a:endParaRPr lang="nb-NO" sz="1800" dirty="0" smtClean="0"/>
          </a:p>
          <a:p>
            <a:r>
              <a:rPr lang="en-GB" sz="1800" dirty="0" smtClean="0"/>
              <a:t>Material </a:t>
            </a:r>
            <a:r>
              <a:rPr lang="en-GB" sz="1800" dirty="0" smtClean="0"/>
              <a:t>rights different?</a:t>
            </a:r>
            <a:endParaRPr lang="nb-NO" sz="1800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Foundation: The Constitution of 1814</a:t>
            </a:r>
            <a:endParaRPr lang="en-GB" dirty="0" smtClean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z="2000" dirty="0" smtClean="0"/>
              <a:t>Historic situation 1814</a:t>
            </a:r>
          </a:p>
          <a:p>
            <a:pPr eaLnBrk="1" hangingPunct="1"/>
            <a:r>
              <a:rPr lang="en-GB" sz="2000" dirty="0" smtClean="0"/>
              <a:t>Inspiration: USA and France, Peoples right of self determination </a:t>
            </a:r>
          </a:p>
          <a:p>
            <a:pPr eaLnBrk="1" hangingPunct="1"/>
            <a:endParaRPr lang="en-GB" sz="2000" dirty="0" smtClean="0"/>
          </a:p>
          <a:p>
            <a:pPr eaLnBrk="1" hangingPunct="1"/>
            <a:r>
              <a:rPr lang="en-GB" sz="2000" dirty="0" smtClean="0"/>
              <a:t>Radical content</a:t>
            </a:r>
          </a:p>
          <a:p>
            <a:pPr eaLnBrk="1" hangingPunct="1"/>
            <a:r>
              <a:rPr lang="en-GB" sz="2000" dirty="0" smtClean="0"/>
              <a:t>Constitutional Monarchy - </a:t>
            </a:r>
            <a:r>
              <a:rPr lang="en-GB" sz="2000" dirty="0" smtClean="0"/>
              <a:t>Sovereignty of the People</a:t>
            </a:r>
            <a:endParaRPr lang="en-GB" sz="2000" dirty="0" smtClean="0"/>
          </a:p>
          <a:p>
            <a:pPr eaLnBrk="1" hangingPunct="1"/>
            <a:r>
              <a:rPr lang="en-GB" sz="2000" dirty="0" smtClean="0"/>
              <a:t>Division of powers</a:t>
            </a:r>
          </a:p>
          <a:p>
            <a:pPr eaLnBrk="1" hangingPunct="1">
              <a:buNone/>
            </a:pPr>
            <a:endParaRPr lang="en-GB" sz="2000" dirty="0" smtClean="0"/>
          </a:p>
          <a:p>
            <a:pPr eaLnBrk="1" hangingPunct="1"/>
            <a:r>
              <a:rPr lang="en-GB" sz="2000" dirty="0" smtClean="0"/>
              <a:t>Judicial review? Constitution </a:t>
            </a:r>
            <a:r>
              <a:rPr lang="en-GB" sz="2000" i="1" dirty="0" smtClean="0"/>
              <a:t>legally binding</a:t>
            </a:r>
            <a:r>
              <a:rPr lang="en-GB" sz="2000" dirty="0" smtClean="0"/>
              <a:t>?</a:t>
            </a:r>
          </a:p>
          <a:p>
            <a:pPr eaLnBrk="1" hangingPunct="1"/>
            <a:r>
              <a:rPr lang="en-GB" sz="2000" i="1" dirty="0" smtClean="0"/>
              <a:t>Yes</a:t>
            </a:r>
            <a:r>
              <a:rPr lang="en-GB" sz="2000" dirty="0" smtClean="0"/>
              <a:t> (confirmed Supreme Court</a:t>
            </a:r>
            <a:r>
              <a:rPr lang="en-GB" sz="2000" dirty="0" smtClean="0"/>
              <a:t> </a:t>
            </a:r>
            <a:r>
              <a:rPr lang="en-GB" sz="2000" dirty="0" smtClean="0"/>
              <a:t>mid 19</a:t>
            </a:r>
            <a:r>
              <a:rPr lang="en-GB" sz="2000" baseline="30000" dirty="0" smtClean="0"/>
              <a:t>th</a:t>
            </a:r>
            <a:r>
              <a:rPr lang="en-GB" sz="2000" dirty="0" smtClean="0"/>
              <a:t> century)</a:t>
            </a:r>
          </a:p>
          <a:p>
            <a:pPr eaLnBrk="1" hangingPunct="1"/>
            <a:r>
              <a:rPr lang="en-GB" sz="2000" dirty="0" smtClean="0"/>
              <a:t>Judicial review in other European countries</a:t>
            </a:r>
            <a:endParaRPr lang="en-GB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Parliament (</a:t>
            </a:r>
            <a:r>
              <a:rPr lang="en-GB" dirty="0" err="1" smtClean="0"/>
              <a:t>Stortinget</a:t>
            </a:r>
            <a:r>
              <a:rPr lang="en-GB" dirty="0" smtClean="0"/>
              <a:t>) – </a:t>
            </a:r>
            <a:br>
              <a:rPr lang="en-GB" dirty="0" smtClean="0"/>
            </a:br>
            <a:r>
              <a:rPr lang="en-GB" dirty="0" smtClean="0"/>
              <a:t>the legislative branch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4085456" cy="3392016"/>
          </a:xfrm>
        </p:spPr>
        <p:txBody>
          <a:bodyPr/>
          <a:lstStyle/>
          <a:p>
            <a:endParaRPr lang="en-GB" sz="1800" dirty="0" smtClean="0"/>
          </a:p>
          <a:p>
            <a:r>
              <a:rPr lang="en-GB" sz="2000" dirty="0" smtClean="0"/>
              <a:t>Power to issue new legislation</a:t>
            </a:r>
          </a:p>
          <a:p>
            <a:pPr>
              <a:buNone/>
            </a:pPr>
            <a:endParaRPr lang="en-GB" sz="900" dirty="0" smtClean="0"/>
          </a:p>
          <a:p>
            <a:r>
              <a:rPr lang="en-GB" sz="2000" dirty="0" smtClean="0"/>
              <a:t>The Principle of legality</a:t>
            </a:r>
          </a:p>
          <a:p>
            <a:pPr lvl="1"/>
            <a:r>
              <a:rPr lang="en-GB" sz="1800" dirty="0" smtClean="0"/>
              <a:t>Rule of Law</a:t>
            </a:r>
          </a:p>
          <a:p>
            <a:pPr lvl="1"/>
            <a:r>
              <a:rPr lang="en-GB" sz="1800" dirty="0" smtClean="0"/>
              <a:t>Peoples sovereignty</a:t>
            </a:r>
          </a:p>
          <a:p>
            <a:pPr lvl="1"/>
            <a:r>
              <a:rPr lang="en-GB" sz="1800" dirty="0" smtClean="0"/>
              <a:t>Citizens able to foresee their legal position </a:t>
            </a:r>
          </a:p>
          <a:p>
            <a:endParaRPr lang="en-GB" sz="900" dirty="0" smtClean="0"/>
          </a:p>
          <a:p>
            <a:r>
              <a:rPr lang="en-GB" sz="2000" dirty="0" smtClean="0"/>
              <a:t>The principle of non-retroactivity</a:t>
            </a:r>
            <a:endParaRPr lang="en-GB" sz="2000" dirty="0"/>
          </a:p>
        </p:txBody>
      </p:sp>
      <p:sp>
        <p:nvSpPr>
          <p:cNvPr id="10242" name="AutoShape 2" descr="data:image/jpg;base64,/9j/4AAQSkZJRgABAQAAAQABAAD/2wCEAAkGBhQSEBQUExQVFRQUGBgXFBcVFxcYFBUXFBgXGBUXFBUYHCYfFxwjHRQWHy8gIycpLCwsFh4xNTAqNSYrLCkBCQoKDgwOGg8PGiwkHCQsLCwsLCwvKiwsLCwsLCwsLCwsLCwsLCwsLCwpLCwsLCwsLCwsLCwsLCwsLCwsLCksLP/AABEIAKIBNwMBIgACEQEDEQH/xAAcAAABBQEBAQAAAAAAAAAAAAAAAQIEBQYDBwj/xABEEAABAwIEAwUDCAcIAgMAAAABAAIRAyEEEjFBBVFhBhMicZEygaEUI0JSscHR8AczYnKCkuEVFiRDU6Ky8XPCJbPS/8QAGQEAAwEBAQAAAAAAAAAAAAAAAAECAwQF/8QAKxEAAgIBAwQBAwQDAQAAAAAAAAECEQMSITEEE0FRYSIj8BQykaFxseEF/9oADAMBAAIRAxEAPwDypIEqF6yNARCEoTEIkT0kIENQUqExjUJyEBYiEqEAIEJUIARCVCBCISwhACJS1C64kXH7rP8Ag1LyBwKROKITHY2EqVAQOxISJUIEIUJUICxEickSASEJUIENhCVCB2AampyEBYwhJCekKQ7GpUIQMkISJQgkEIQqECRKkQAJSkhCBghCRQ5UFCylTQlQpWDFSJUKhCJYRCExAhCEDBdsX7Q/cZ/wauK64l8n+Fg9GNH3KXygOKEpSKwEQlSJACEJUANQlQgBEickQAiEJUWAiEIQAJClSJiApEpSBIYQkSlCQzukCVCQgQiEKgBIlS5fhqixDSkhKlWbVlWNSwghKAhemIbCEsIhLyAQhEIVJgEJUITsQQhBTHVgN0OSXIJD0rj9g+wKNUxE6BNp1429Fi80dXwXpdEkoTG1wf6p61U4vgmmIhBSKXIdCpEICNYUCEITvcASJSkTYgCEoSKkhAhBShUAhTU4pEAIUhTigpDGoSoSA6ZksphCGrlWRl0PLoSCoOYVx2epZi4Q0uNgCJA3k9NlpPkLw7wNo5jOXM21i0iSBrBPouPL1rhJxaLWOzJ4Lglar7DDHM2b6laDCdnnMZlc6nLpkEm9wL2vEgdCtNR4cXWc8wZEC1nAWnmCLHkp7eF0yCC0XknnLgASDtMDTdedl66U9vBax0eX47s5XpXLCW38TfELeSrBExIHOdvNe0jhRAJpujUwfZkuDo6D2ptPiUR3AGvqPFXDUXZWyx3hzP8AEZttaPO+i3h/6LqpIh4zyFgnQG+nNEL2Gv2dw9J4cMOynGYks1yiwIA+sDPuK8u45SDcTWDdA8x67Lt6fqe86oiSor0ifCSV1N+LJGkp9Gg55hjS7yFvedAuuFo5nRuL+i3LA1ga1rLzT10ElwNtIlvwXFnzvG6RSM5Q7HVn3Ba1pi7pm45AFWdP9H0CataIMEBsCToJJn0V53vzOHl+XM5tpgzleJHT2U4MDgSG1Hk1zo1xlsv8QmxEO1/BcUupyPyOjnW7BYOGvquc01C1oawgNJdoAMsrp/cjh7XOaQ45RLiaj7b7ASY2HMK/rYN7hRLKT3aBxECBYScxE76XTn8JeXVz3BlwcKRJZ4pDQABm8Oh1XM80/ZaSa3ZT4Hs1gXUYaC2m4gua4vkuFhJmQdLdd5XH+5/DS0uLKgaJBh1UGQJPhNxAWowuBeGx3MOLH+GWRJIykmdpF+vRFXDVyyofk5z1HP8ACKlOzXsDQc5ImI0hCySrkTpN+jK1OwnDS8Uw54e4BwHeEyCJBuI25qFxD9HVF1QRULHuu5rO7ygaAtaLnaY5rcPwDu/aTQf3bWkz4CJyBo8IdOo1iFA4hhczmjuqkCi858nhL3NZEEXmWnaFUc0/YGGP6Mnn2K7TMZczfaB3BY4hVeO7F12AZAKhFn5SPa18IMEiIW54W3JhMKypmZUzhpDg5rmwXTMjw2cbnWU7HOLKlcB0gU2mDe+Ytn35J5QVuuqyLyTR5TWwVRrsrmPa7WHNIMC5K4L1rHsL21mFgAa8AbjRhNuoefivPeP8LbSLS3R822Eax7zp0XXh6nU6YUU6JRKQrt1CFShNSynrFQsIUrDcNe8ZmtlubKTy6npdMfgao/y3+5pIPUHcJ/qILZsWlnApWtnRSMLwqtUPhpugG5NlPw/B8pu4TpAkxccv3m3Wc+shHh7lLG2U8oVnieCVPabDx+yb+m/uVTUfBg2PXVaw6mElaYnBocklMa8FOVd2xaRQhACE9YjrEJE2jiREGSYgX06eVyYTsp5LjhO+TVouey4+f302/Oi32G81hOybPn9Pu969Aw68brpfcN8a2KTjXaI0HDwudIJscsAGNxc2m678Q7TdzUY05iHZZLYAAdBBDSL2cCbrOdu3fOAfsu+JC7dpn/P0pv7AjcfqRJ9PglHHFqO3KZDbNS/tQaeLbQIJJcG5hGTMbDw6xNpmbrYYd0tDuY6fS0leacTvxan/AOVkdIqVdeuvwXqGHiAPu6LDIlGv8BdkTih8YE/QdaLaHf4Lx7tjwwh4qiTPhfGgcBt5hexcXp+24T4aTz0ByuNl5vhsY7EgtdlD4BJLfA4AgZsuzr7W9V0YZOP1IzbXBgMjuqe7NAF7T8bleing5LRahfc0z1397fQ9F1q8I0+bw1zpldYfkj4rq/UoLPOcHmzGJu0j1XoTcO2BnzEWtsAJiQDJ9o89VXcT4aGtnJSbfVkzYE72iWn4K4dThjDsJj+ESP8A1WOXJqpjSvg0HDqDW02w1siQIEAAG2mwsp2CxMuiQdjYtcJIE6kESQOYkKNSbGHPSm4+klRuAkmoyfqNkEQZLiZP8o9FxuSXI1icouXo1uFbkpATEAkk7CevnCjN4iC4AZhcXJkSdMw5bWhSeJWw7oMHIYPK4g6dZWV4Ri3dyxrmS4udDiXS0NqZdCbyOfuUTyKCs1w9O8qtfm1mvyCe83DSD639C1csRjQ0w7NI1gkNBO1rujmpuXwnyPleVC4xweKb6rSCXAzYywgO0IO9hBTlKvBnixqbpuiRh6we3eDIvqCBcHnrIKjVqopNawGA1oBcbm9mhoOpOUm+gG8rh2QYe5g3yvcNzoBGvmufa6v3dLM1jnOL23bowRdz7aRb3pxncdQ3hayPGS8PXDt8wsLgAidJAsfuVPxDAU/EKlNriS7Zo8Oa0uJAG2/2LtwdpFetTJmMpERLQ4ghp3ERv57qP2mdD2j6xdvuxr3DpuVUZJ8CeOUZaSu4hw8BhyFwLnAkOObxRqZuLNA1jQrzbtrVLarGlsWJ9XRbmLL0/HNnDA6yG/G8dbGF5/2l4UKtUZn5CGAAZHHUnUi3u2hdOCVSslmLdiErK4J5a3V4zsuwgnvmjza8bA/emVOyzQf19P8A36zEacwV3d5exWinFcK04ZwV9cS2wnVwMRuRzVlwjs6xjgXfOTy9mLG3OYWvweDDWkkh2UXFgGja3u1WWXqmtohsyFgOGFlLIwtysaZcRd2rhlGmxueSsuHcJ+bDg8wdhG2bf+IenVScPiQ+lVgaNgcog/ipfCP1DRH2c/j5rzpzbRpjopWcCHi7x7n5iTe0S0iJGsTM9ApHyNrPZaBr8bn89Fz7WYg0qeYbkC/7U36/1VHi8e8d236Ts4OhEsPURpuI2SUZTV2b61HwT8bwprtPCbadAQJHK+ip8Vwd5cZLD9XM2TG8uIXerxFxrhkeEBhPMZ8u5MiC6FZ5vAJF45dJRc4UaR0zswvFcJkdBa0Gfo8vz9qgBW3aG9Yqshe3096Eziy/uaGgoS5Eq2tmWxCBUhuKI6yI9fJcqFQNcCQHAEHKZg9DBB9EPN7GbAzfcXF+RssDU1PZCoC8CbgH7Zt16Ld0G9SvNuyuNbTqEuJAg7SDb4G/3brZ4XtTQLg3OJJA0MXsL7a/BeT1UJa9kbQaolswbXAE0qb7C+Unzknz/N1IZw1hMnDsJ6tM7ReNoTMbxLumFzjlYIOaJ1IsBvz8lIZxQiq1hMPc0lrIMENME5vjHILmTnVg6OjOGMzZjh6Yd9YyDPPNl16ytNhCYGmg/PVUvCceKmcNOcNc5rjlNi2JbB8xB5K3pPPKPd6KZSfkzdDMeDmcf2DO+oI0WDHAycdTNO7aj8xkhsNc+HATpY28+i3ONfAeSQPAZO4sbmdIWVbXLKtN4AOWTH0fokHexudOa2UpKNL0SknyaNvZ2l31RjScjchZLoPjANzBka/1UbE8DDcM2tPiLQ4CbQXZfZyzPv8AwXHB4h0n9WS4sJt9QREZTr0U2rhX913eVkZRJIv7ZOse7yhc33L/AI/6XKUFsU3bjgTcMKYa5zmvBPi5ta+YgC2ihcQADGAcnfbTCd2sxDqpbmyAB0AN2BL3XEDQGFzOHLnibifCHSd5EXA2HoumCelauRakuDRYiu0YSoZA+beNRyco3BOIh1fMRANNjjyBnQHfVScLg3d22A2wtIv0APvUrC0XPBOawJEADpOgvYhJwi9/z82FHK4xcfZYcWxQdhHgAlxZAaAc08rKvwXF3S0Pwb/GCC680y1wDSRyPte5XlHBnu/bMRNrif2dN1H4dXFWu6iKha8CZOYgb6SJ1lKWOM+RQzyhHSiYzG3LYJ8J+idb21+5VbuLP7+o11Gs6kDmBAIY4GQR5iQfXkrnDcA7gNaapeQLEy1wF9cpvrtCruM8TZhnNa97pfMQXba7lVkxK6l4FjyuG5IwGOptFQhrmNzuIDg6T4WiQCNyLKn7X8SHctAnxuAdAJy2mCBtMD3LQtweZk535SJidjz16KFj81GiahfDWCTcaTePCkoLTpLjlccmuio7N49r8TiRMFpy+KBo95EAajxC+64drKzSWOBH+d74o1byORA9Qr3BONZuZsEC0Oa2fuVTxPh7bl9NrgDYm0ZhB0NpuNNyiMEglmcp62iNjGgYRn7rPg1ZbiOJDKok6gfFaHijA2hAzNaIyyZAHSQCeXvWN4tVcarNTLXB2UOI0Ab5StsUeDKTsn4bioBeJ9mdxtHXqNY+C5P4k0uBtBnla3ny5Sq+nVOWvrPjy+E3/VARa85T6JlWtdhnUGTlMfqiPdcwtNCJ3J+AfNUciXn41f8A8qw4XOXEfun/AJ1R9gCq+HVMr80SAXeVzVGv8TVYYOQH39uxDeWZx1/jhRItItODM+arzs0HrekFY8Id8w2befny5KFwyllpVRljwmBbkdT8FN4c35oW58ua55tGkFRQ9t6DqlINY0uOZrrRYNN/tWcx+HeXUj3dSGmrNjmGcy2839Vt+IYaSLxbnf0Cq3Ybk8x5nbYXVQy6Uka6NRmTScMRmLH5S2kAcroluTNPoVoXeyI5D7E2pRP1jPKSkAho57/1SnPVRtjjpsxvaAfPn8+vVVbirLtQ75606bqoDSV62GX20ceVfWx4qhKutLCkoWncMbK3LZCVrfzonuvf3WEaKjUbTeQQRspFCp4psBMxFvJPbhQKTaneMLi4t7sFwqAASHG0ZTpYqZw+pTNVvesLmuMkNIlx+j1HIifRRN0rDk2mPZm4eA0NmAYDiW5plwl1+dje4CszR/x9AwIbTcCRrpb3XC5twrDSAZ4B4TYRYQYIOlhGllYYcNz5i7bLlBad5k7zaNYXhue38/2atHXslQLe+loGas8iJNiGEcxPv2WmY8KP2ZwlLKRVcQDmcHGGxmJMSBaAdeil4+mwPIZpt1US3ud+TG96KvjYzU6rZjMwjyzNI/r6LAYLEuol4eCadNrslhfM9ot5ke6Stv2kquZQe4T4cpIiJbcuAJB1AKxrsuIY5rTBc2/MQ9piOsLqx/tV8EbN/JfYXtBSYKTi32ydhbIYJPv/ACF6BU7T0HUjSHthsFsWECZnyXlT+Bk06Tc5BZm2n2nBx39yueElrcaXuMthpI2hwIif4PikpKFuPz/siSbOHF67akENiHwZA3a4j89E4A94DtobbmwM7b23+2+7XY/DVGs7lgEO8UNyyZAFt9TdUXEMc1jaTcrjme42gXAYGknpJ9Som6dR3NcSvZmiwrJYGjce8eXXroEcILBLWEm5c4mZJOrp+kLASOQTMXX7vDVHAAmIjY5nhsellU9jsa51QU8ogB7pcfHd5kGAAfFO3JZPVpvxZUVFp3yehYPB52kaADlz2usi3Cto4qqWNc10RJkgmwidW6mPctYcO80i5hAiTrFwLTGo09FhOIccqh7AO6ObM4ktfIyOhwnPBnmnNSUVSHiUJXqNZwDGOfhKL3udUe6mwlx9ol1/vhVnHKuFquArg1DTJuwOhnMZgL9Z+Cl9mn/4PDb/ADVP/gstSrTLssEkmc17mNFE5yTuJphxQk/qZusBjGuYMplugtpGxCpe1dXNSdSPsPYQSAS4ulpAYBuLX6qP2HxRqUqhiIqloG0C4+1cO23ETRfRIaxwcS0Bxc0gmTNgQRA56hFz8chGEe5pb2LLsrSFPDtAJdzLj4hFhO0CANiNwu+PwhqfNMgOcbF12i83G+hVR2U4t3z6kMDQMtgSRcOG4HIegUvH9ofk+IYwA5qogEAENzENuJBN4NuSalPzyS4R1NJ7HPtBgTTo5H6tgGN7G7Vg6rWiq0ewSNJgkjUDmfwXo3aPGS5oqFpAexrrWIzBptyuV5lx7h5OJplpBDS2eZAN7+QC6sbTbiYuO1ljQyw6Hnw+14pi03vbfWFxe0F3tmDEHNrPK8FVdPAujEkNd4m8hB8fne11zZgahbRAY4uBExqPEbRzMiPJWo78g9ifw3K4AuJkkmJMau/Aqxw1cAPgCwOgtIc4X/k+KqcFTcHsD2lpIzAGJgmtsDa50Vjh6IAeCYLg6P5nkxPSSoyLctS2LLhdcmlVk+VrezupGCfFMeKNbDT8d1AwtQMY4X8RI53yl1/c06c1IoE5B79fzdYSHE6YoT9LoqDD1HPpseYmfFAsAek84bKta7jH9YVfgKoZSgAwfA25ET4b2uPCTHUbJJujpx6b343JVfBZO7cHe20uOn1nNvfoDdRa1S2oUitVzkNAILGw6TIJJJGW1hEDe6kngFU08+R2X60WjTVCvyVKcU+Tz/j9Iuq2vbVQG4PckfH8FpMXw41argzLLWF93NaCG3dEkSeg1VOw302mNZsCNuvwXown9NIwkr3JmB4bLZkRE784SKTgaxuIBAGkeXvQoc5WcsoWzGZTGhgmOkjbzv8AFd6dAZX+0Hgw1uWZH0pMy0jXS/RaHiGEEvNNjAcPWJzU/wDMzPYG5Xz7IcLNBJGeeZXXi+DeH1n131MxcH5XiaogPbTFSp4nC2QdQ4T06e8jpcKMeHLvh6hzgxMEGItryVnhuDh7nZcwbYtzCHlskXbMfnqrbhtRmYAMBeBBfMBwFojoInqByhVPKktkRRc0cex58LHGwJLyQNxYN8v6qRRx5nKQyByaAYHWZnrKhU4FQQBEHbqLafmVR03EvtJJOk3N738lwLGpWDkbw8UaGEHOwgbeIX6nT+qt6fGaevev13b/AEusW98UtbkCZJ+sBbmeisKNGp3pOaWHbMYkxFisXjVEWma/iXG/lFF1HMC1kZTlgnw/Sn00XmPGsC8OsDIaPDGsGDHqta8iahMiCyDOhLWTv1KlUsW0x4iLHTrvqtscnGmS0uDAPpVC2lZxyiMt/D4yT9s+5W7MQfllQ6NyG/mDlHwMeS2zIcLHblN4/P5CdQw+bF18oECnhwZZP+vO3l6K3K1x+WTsYaliDDxf9b4Z5Z2CYgc+QVjxl3iw/wC997FseG8HD2uJbQ/WV5ztZq2q+9wd2z6K6wfZZlRwzsw7wz9hpId0OXmPgp06pFJ0iudwrvcHVOcNAEnnDTmsSIBMRoVA7HdnozVw9uVksyzLtQZtA3+1aitwOi8ZSGFtyGgcwSPpDYqPwXgGHawPazxFusuHXmeiSw1HSRb5OfFKz+6LWSSW1LNnxQx5iBrovP8AG4ksrMBZDiyoIeLy94g5TeRt6r0t7Wsr0YaWjNUm5IdFJ/PzKzHH8Ex+KdUdTlzXjI8OqQGhtGLA5fp1P5PNT21pSZpCaiT+yb/8DhoItRpzv9AarG4jHMpseDmdmcwHLeCchj0HXXqu/C8YKdDDEHKDQpgx9IjupkA8nfArlUawB0EeIg+kAeVmj0WPaWrfg0hlqzRfo9rZqNUj/Wd9yb28w1FzM9SuGVKcGlTi9TxEWM9T5LP8Ox/yem5tJ8Fzp3k5i0GDI2LjpaFH4hUGINMVC5/dzBzw50Op+3YyRmdsFcYVK/BMp72XfYF/iq+QHpmTe1FT/wCRwg6s6/5q58Fcyi4ZMwzxm8U6uLfq/mVecNr06mLa6CT3Ls/iOhfTLBA6l/omoXJsnuVuN7X1oJj/AFm//a1ee8WxZ+VMAIuROmhJH3FerYuhTGJoOGaTVbYEZYyPLpESbMO+sckvH+yeHxWJD394CGNALQ0NEOd0mZPPkuiOPdslSR5FQ4i8NxNx4QC2w3fHK9ua6UMRULaRglrvbytGmYNsdGmCeS9IH6OsNllubxRZ1je94aeW6l4XgtShQfRosYadWQ75wAwW/RlojXcFNx+CW/Rh8RgT3WGc1rg1ge0yDbM2Zm9rc07AdpGUaNakaLHmqHBryBmYfnJi19dJFytfhq9b5GaLqDgxzcwIBcTmh1obEfisZi6OWowBhaZd0PslRTuxJ+xlB5cLAxmcbbeBzdfMhSDWcxoEE9bRPS8qHiHlreQPU/iqjG40gEgm37R/O6yeO2bRZb4nGO5EKO3iJHL7T8FTCsSLnXqVxr47K7K2Itfn+CtYUaKTNzwjh9as0upszgalsGNVa1e3D2UDh8mxGaDMTeyzPBe2lbD04pkfOa2nQWj1VJjcY9xLpNxOvM/iojjpkN29yv7Q4p3etcb2tP3hQRiy4gyAR0H367rpiqFSsfA1zy0EmAXQOZhRWYB8i0eZA08yuyKiopPk0cZ+D079HPD2VqjnGt3TmtlrmhoMmzoJEc0iwnDazmk2sBeIcBOk6jYoXO8SbeyZLU/f9lEysQx19YAF4PiaT0+iNVpKdeBTysaHUrnNnIe+zs5Bd4NgAPeCYjP1gQwE65hlJ1aOVrXIB/JVw7HElxgAuMmAddOa7MivgyeSh1XF94+o7K2nMFoYMrWyXWa0Ew3pOiXB0mtOaZN9DY67KK203NwBHlMfaV1FaG5bxM+9Q4+Ce6WHyzxyDoPvB+5VHDqx7/KZ9kldZ6n1SUgAZEyRE6/chRSTQdxUTMNVcKVcvtBmnuJkQCLnl6qbU4o75GHNIBeySPeGug9ZKp67yWFlr/iD9y6ty5Q0kgNAGg0H8SlxT3fsSmk7LOhxuq51RrxYvbA5w2AD7g0+au8JiIMy0AakgC0jfyn1WVp5QSc+pBuzkIj2uil/2mA2Bl9D+CiUPQnNMt8b2wNOkKdN8uj2gAMhMxDp8Ws3CoKva2uXVD3hHeFpMbZS4jKdgJ0ndUeMry8m1/cPcNlFdVt5LojhikVFG+4J24dhqWUjOXEkTIyh85j1JkxeLrYdl+1b8Q97WHLmGZ5bJ6Bot4Y57yF4k3FED86rthOIuY6Wue3912U+8joSpl0/obVnvuF7e4YOFPvWTmDLDwg31e4fsxPUc07Bca+ZZ84QMrbAgcunVeKUsRmdO7oiTeVfYXC4pjA2fZEeGtTixcdJ6rGUa8mb2RveKcbbnokum9T2nSf1bvxWf4xx6mKdRwPiLhabEBrRH2rN43BYpxZ4HmCSD4TFtba+SqMdRxALi+k5o1d4bWFzG3NEcabVsEWmD480U6Ux4GBp12DRNt4+0qZ/aIyh0+Hne0c720WOw2LLaZB3iOegv5KOa5O9lt2LZrRp38aguIgkaXMxHnfSbFHDu0oaRm1AdJJNySzrM+FZQ11yFS6vsKh6T0HC9rGse7O85TBEyS3UECDpYG/NWeF7U0xVfUlwaKbM13A3c4iBOtz6ry1+KJ1vAi99NEDGu59PTRT+nQaEz3d3F2l1E5oDXn6Z0NKprJtqrNvaekyT3whol1w4aWuZjb4L57/tWp9c7bnYQPhZJR4i5swYmx6g/wDSXYa8kds+gMb+kGlTe1rshJLcsxcGbgtOxtETdc29u8K6t3JBa6IJD5AlobGpmx2JuLr5/fjSUtHHFrsw157+avtP2HbPdq/bFmWjTzQ+nSY4AFozeFpy3cInnpfoVm+Ldqsr6bXvcSA4ZT4oJp5AbFwIkg+u9l5dUxhMEzIESTJ/N11/tAktcfEWiADoImPtU9lhoZ6VUrse0uNNlg4yA0XDQRdsaw4e8Kue2k+m54BBBIHi1E23O32rIVOOS1wLbGcvQ87KOeJOgCSBr7+vNQsMg0sveJVWMEtEzoSfTRVjsQHGRawt5KBiMdmEXgaLmyvG62jjpFq6NnwupDGxqSJvtld7/wDtNxzwX+IiMo1IG56rNYbibgIm1jBNrCNdR7kmKxxc6Xctll2XZGl3ZYYbir6LyaZIJES0kOy7t8nWBB1hW+K4r8oxDSzLTqjNleYYyDAa2AbQ1xbp9EczGWbioOvL8/YpDXA3mJ6TH4aJTxJnVDNo5Jz6tMUMty9tpmB7U6ZJ0JtKFBxHEJmwLiSXOI8RMyTe/wD2hXCDSCeXVRc1eEUXavBH/kH3JwwlEW7wfzhZsVfP4JO/T7b9nHoZpjSoD6Y/nC5P7n63+5UHfhL3g5J9v5FoLvPR5/FyVtSh+S5UfehAqhHb+R6TSMrYWLz6vSPxOF2/91nO8CDUCXa+WGg0XyrDcv8Akj5Rhtx8HLOmqEhqp9r5YaDTGrgzrPnldH2pY4fyd/Isx3iTP+ZS7Xyx6WaV7sDFqZn93+qjmthdqf8AtH4qjz/mUZk+18sNLL1mOoiIZp0H4qwo9pqbfoGfP13WSzozpPDFicLNt/fNn+m4+bv+1V8S7RCoxzWtjMCJLpiddlne8KTvD0QsEU7BQo7VpNJjYbLQQXcxMjbZRPkrhyXUvSd4tlsabkc4U9E35M5Se8SZlVsq2RThncvikOHdyUxx6jbn6JudFhZENF3JHdO5FSsyC5Fjsh92eRRlM6KXmSZkWFkQg8kBSsxQHosLIzimZlNDkZ0WKyEaiSVOzoDhyCLCyL3lgmZ1OBbyCQhvIeiLCyEai7fK13yN+qE7umfVHxStBZypXbrf8UikNa0aAepQlZOo5hIEiEygaujd0qExMaSllCEALulqoQgDmE9CEgHELmXJUIBA0oBuhCYh7kIQkAr00oQgY1DjZCEwBmyahCBj26JAhCQA7ZEIQgDmdku6EIAQoQhACFBQhMQIKEIGBTSUIQAqcdChCQCMKEISEf/Z"/>
          <p:cNvSpPr>
            <a:spLocks noChangeAspect="1" noChangeArrowheads="1"/>
          </p:cNvSpPr>
          <p:nvPr/>
        </p:nvSpPr>
        <p:spPr bwMode="auto">
          <a:xfrm>
            <a:off x="63500" y="-747713"/>
            <a:ext cx="2962275" cy="15430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6" name="Bilde 5" descr="Stortinget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4221088"/>
            <a:ext cx="2664296" cy="1387832"/>
          </a:xfrm>
          <a:prstGeom prst="rect">
            <a:avLst/>
          </a:prstGeom>
        </p:spPr>
      </p:pic>
      <p:pic>
        <p:nvPicPr>
          <p:cNvPr id="7" name="Bilde 6" descr="Stortingssale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2420888"/>
            <a:ext cx="2703959" cy="1528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The Government – </a:t>
            </a:r>
            <a:br>
              <a:rPr lang="en-GB" smtClean="0"/>
            </a:br>
            <a:r>
              <a:rPr lang="en-GB" smtClean="0"/>
              <a:t>the executive </a:t>
            </a:r>
            <a:r>
              <a:rPr lang="en-GB" smtClean="0"/>
              <a:t>branch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3031976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endParaRPr lang="en-GB" sz="2000" dirty="0" smtClean="0"/>
          </a:p>
          <a:p>
            <a:pPr>
              <a:buNone/>
            </a:pPr>
            <a:r>
              <a:rPr lang="en-GB" sz="2000" u="sng" dirty="0" smtClean="0"/>
              <a:t>Legislative process:</a:t>
            </a:r>
          </a:p>
          <a:p>
            <a:pPr>
              <a:buNone/>
            </a:pPr>
            <a:endParaRPr lang="en-GB" sz="2000" dirty="0" smtClean="0"/>
          </a:p>
          <a:p>
            <a:r>
              <a:rPr lang="en-GB" sz="2000" dirty="0" smtClean="0"/>
              <a:t>Substantial influence on the legislative process (“</a:t>
            </a:r>
            <a:r>
              <a:rPr lang="en-GB" sz="2000" dirty="0" err="1" smtClean="0"/>
              <a:t>lov</a:t>
            </a:r>
            <a:r>
              <a:rPr lang="en-GB" sz="2000" dirty="0" smtClean="0"/>
              <a:t>”)</a:t>
            </a:r>
          </a:p>
          <a:p>
            <a:endParaRPr lang="en-GB" sz="2000" dirty="0" smtClean="0"/>
          </a:p>
          <a:p>
            <a:r>
              <a:rPr lang="en-GB" sz="2000" dirty="0" smtClean="0"/>
              <a:t>Power to issue new </a:t>
            </a:r>
            <a:r>
              <a:rPr lang="en-GB" sz="2000" i="1" dirty="0" smtClean="0"/>
              <a:t>directives</a:t>
            </a:r>
            <a:r>
              <a:rPr lang="en-GB" sz="2000" dirty="0" smtClean="0"/>
              <a:t> (“</a:t>
            </a:r>
            <a:r>
              <a:rPr lang="en-GB" sz="2000" dirty="0" err="1" smtClean="0"/>
              <a:t>forskrifter</a:t>
            </a:r>
            <a:r>
              <a:rPr lang="en-GB" sz="2000" dirty="0" smtClean="0"/>
              <a:t>”)</a:t>
            </a:r>
            <a:endParaRPr lang="en-GB" sz="2000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2959968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 sz="2000" dirty="0" smtClean="0"/>
          </a:p>
          <a:p>
            <a:pPr marL="0" indent="0">
              <a:buNone/>
            </a:pPr>
            <a:r>
              <a:rPr lang="en-GB" sz="2000" u="sng" dirty="0" smtClean="0"/>
              <a:t>Executive power – enforcing legal order:</a:t>
            </a:r>
          </a:p>
          <a:p>
            <a:pPr marL="0" indent="0">
              <a:buNone/>
            </a:pPr>
            <a:endParaRPr lang="en-GB" sz="2000" u="sng" dirty="0" smtClean="0"/>
          </a:p>
          <a:p>
            <a:pPr marL="0" indent="0"/>
            <a:r>
              <a:rPr lang="en-GB" sz="2000" dirty="0" smtClean="0"/>
              <a:t> Criminal cases</a:t>
            </a:r>
          </a:p>
          <a:p>
            <a:pPr marL="0" indent="0"/>
            <a:endParaRPr lang="en-GB" sz="2000" dirty="0" smtClean="0"/>
          </a:p>
          <a:p>
            <a:pPr marL="0" indent="0"/>
            <a:r>
              <a:rPr lang="en-GB" sz="2000" dirty="0" smtClean="0"/>
              <a:t> Civil cases</a:t>
            </a:r>
            <a:endParaRPr lang="en-GB" sz="2000" dirty="0"/>
          </a:p>
        </p:txBody>
      </p:sp>
      <p:pic>
        <p:nvPicPr>
          <p:cNvPr id="6" name="Bilde 5" descr="Regjerin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5085184"/>
            <a:ext cx="3240360" cy="1620179"/>
          </a:xfrm>
          <a:prstGeom prst="rect">
            <a:avLst/>
          </a:prstGeom>
        </p:spPr>
      </p:pic>
      <p:pic>
        <p:nvPicPr>
          <p:cNvPr id="7" name="Bilde 6" descr="Statsråd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5085184"/>
            <a:ext cx="2847619" cy="16095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The Court System</a:t>
            </a:r>
            <a:br>
              <a:rPr lang="en-GB" smtClean="0"/>
            </a:br>
            <a:r>
              <a:rPr lang="en-GB" smtClean="0"/>
              <a:t>- the judicial </a:t>
            </a:r>
            <a:r>
              <a:rPr lang="en-GB" smtClean="0"/>
              <a:t>branch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4013448" cy="4114800"/>
          </a:xfrm>
        </p:spPr>
        <p:txBody>
          <a:bodyPr/>
          <a:lstStyle/>
          <a:p>
            <a:endParaRPr lang="en-GB" sz="2000" dirty="0" smtClean="0"/>
          </a:p>
          <a:p>
            <a:r>
              <a:rPr lang="en-GB" sz="2000" dirty="0" smtClean="0"/>
              <a:t>The independence of Courts</a:t>
            </a:r>
          </a:p>
          <a:p>
            <a:pPr>
              <a:buNone/>
            </a:pPr>
            <a:endParaRPr lang="en-GB" sz="2000" dirty="0" smtClean="0"/>
          </a:p>
          <a:p>
            <a:r>
              <a:rPr lang="en-GB" sz="2000" dirty="0" smtClean="0"/>
              <a:t>Tasks of the Courts</a:t>
            </a:r>
          </a:p>
          <a:p>
            <a:endParaRPr lang="en-GB" sz="900" dirty="0" smtClean="0"/>
          </a:p>
          <a:p>
            <a:pPr lvl="1"/>
            <a:r>
              <a:rPr lang="en-GB" sz="1600" dirty="0" smtClean="0"/>
              <a:t>Criminal cases</a:t>
            </a:r>
          </a:p>
          <a:p>
            <a:pPr lvl="2"/>
            <a:r>
              <a:rPr lang="en-GB" sz="1400" dirty="0" smtClean="0"/>
              <a:t>No investigative courts</a:t>
            </a:r>
          </a:p>
          <a:p>
            <a:pPr lvl="2">
              <a:buNone/>
            </a:pPr>
            <a:endParaRPr lang="en-GB" sz="1400" dirty="0" smtClean="0"/>
          </a:p>
          <a:p>
            <a:pPr lvl="1"/>
            <a:r>
              <a:rPr lang="en-GB" sz="1600" dirty="0" smtClean="0"/>
              <a:t>Civil cases</a:t>
            </a:r>
          </a:p>
          <a:p>
            <a:pPr lvl="2"/>
            <a:r>
              <a:rPr lang="en-GB" sz="1400" dirty="0" smtClean="0"/>
              <a:t>Not all disputes settled in courts of law</a:t>
            </a:r>
          </a:p>
          <a:p>
            <a:pPr lvl="2"/>
            <a:r>
              <a:rPr lang="en-GB" sz="1400" dirty="0" smtClean="0"/>
              <a:t>Conciliation proceedings</a:t>
            </a:r>
          </a:p>
          <a:p>
            <a:pPr lvl="2"/>
            <a:r>
              <a:rPr lang="en-GB" sz="1400" dirty="0" smtClean="0"/>
              <a:t>Courts of law not fit for all kinds of disputes – only </a:t>
            </a:r>
            <a:r>
              <a:rPr lang="en-GB" sz="1400" i="1" dirty="0" smtClean="0"/>
              <a:t>legal matters</a:t>
            </a:r>
          </a:p>
          <a:p>
            <a:pPr lvl="2"/>
            <a:endParaRPr lang="en-GB" sz="1400" dirty="0" smtClean="0"/>
          </a:p>
          <a:p>
            <a:endParaRPr lang="en-GB" sz="2000" dirty="0"/>
          </a:p>
        </p:txBody>
      </p:sp>
      <p:pic>
        <p:nvPicPr>
          <p:cNvPr id="5" name="Bilde 4" descr="Høyesteret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2492896"/>
            <a:ext cx="3737352" cy="2376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3528" y="764704"/>
            <a:ext cx="2789312" cy="1152128"/>
          </a:xfrm>
        </p:spPr>
        <p:txBody>
          <a:bodyPr/>
          <a:lstStyle/>
          <a:p>
            <a:r>
              <a:rPr lang="en-GB" dirty="0" smtClean="0"/>
              <a:t>Court system</a:t>
            </a:r>
            <a:endParaRPr lang="en-GB" dirty="0"/>
          </a:p>
        </p:txBody>
      </p:sp>
      <p:graphicFrame>
        <p:nvGraphicFramePr>
          <p:cNvPr id="6" name="Plassholder for innhold 5"/>
          <p:cNvGraphicFramePr>
            <a:graphicFrameLocks noGrp="1"/>
          </p:cNvGraphicFramePr>
          <p:nvPr>
            <p:ph sz="half" idx="1"/>
          </p:nvPr>
        </p:nvGraphicFramePr>
        <p:xfrm>
          <a:off x="1043608" y="692696"/>
          <a:ext cx="7632848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90600" y="1052736"/>
            <a:ext cx="7696200" cy="5043264"/>
          </a:xfrm>
        </p:spPr>
        <p:txBody>
          <a:bodyPr/>
          <a:lstStyle/>
          <a:p>
            <a:pPr>
              <a:buNone/>
            </a:pPr>
            <a:r>
              <a:rPr lang="en-GB" sz="2400" b="1" u="sng" dirty="0" smtClean="0"/>
              <a:t>District Courts</a:t>
            </a:r>
          </a:p>
          <a:p>
            <a:pPr>
              <a:buNone/>
            </a:pPr>
            <a:endParaRPr lang="en-GB" sz="900" dirty="0" smtClean="0"/>
          </a:p>
          <a:p>
            <a:r>
              <a:rPr lang="en-GB" sz="2000" dirty="0" smtClean="0"/>
              <a:t>70 District Courts in Norway</a:t>
            </a:r>
          </a:p>
          <a:p>
            <a:endParaRPr lang="en-GB" sz="900" dirty="0" smtClean="0"/>
          </a:p>
          <a:p>
            <a:r>
              <a:rPr lang="en-GB" sz="2000" dirty="0" smtClean="0"/>
              <a:t>Jurisdiction in all matters</a:t>
            </a:r>
          </a:p>
          <a:p>
            <a:pPr lvl="1"/>
            <a:r>
              <a:rPr lang="en-GB" sz="1600" dirty="0" smtClean="0"/>
              <a:t>No division of ordinary courts and administrative courts</a:t>
            </a:r>
          </a:p>
          <a:p>
            <a:pPr lvl="1"/>
            <a:r>
              <a:rPr lang="en-GB" sz="1600" dirty="0" smtClean="0"/>
              <a:t>No division of </a:t>
            </a:r>
            <a:r>
              <a:rPr lang="en-GB" sz="1600" dirty="0" smtClean="0"/>
              <a:t>criminal courts </a:t>
            </a:r>
            <a:r>
              <a:rPr lang="en-GB" sz="1600" dirty="0" smtClean="0"/>
              <a:t>and </a:t>
            </a:r>
            <a:r>
              <a:rPr lang="en-GB" sz="1600" dirty="0" smtClean="0"/>
              <a:t>civil courts</a:t>
            </a:r>
          </a:p>
          <a:p>
            <a:pPr lvl="1"/>
            <a:r>
              <a:rPr lang="en-GB" sz="1600" dirty="0" smtClean="0"/>
              <a:t>No separate constitutional court</a:t>
            </a:r>
          </a:p>
          <a:p>
            <a:pPr lvl="1"/>
            <a:endParaRPr lang="en-GB" sz="1600" dirty="0" smtClean="0"/>
          </a:p>
          <a:p>
            <a:pPr>
              <a:buNone/>
            </a:pPr>
            <a:r>
              <a:rPr lang="en-GB" sz="2400" b="1" u="sng" dirty="0" smtClean="0"/>
              <a:t>Appeals Courts</a:t>
            </a:r>
          </a:p>
          <a:p>
            <a:pPr>
              <a:buNone/>
            </a:pPr>
            <a:endParaRPr lang="en-GB" sz="900" u="sng" dirty="0" smtClean="0"/>
          </a:p>
          <a:p>
            <a:r>
              <a:rPr lang="en-GB" sz="2000" dirty="0" smtClean="0"/>
              <a:t>Only 6 Appeals Courts in Norway</a:t>
            </a:r>
          </a:p>
          <a:p>
            <a:endParaRPr lang="en-GB" sz="900" dirty="0" smtClean="0"/>
          </a:p>
          <a:p>
            <a:r>
              <a:rPr lang="en-GB" sz="2000" dirty="0" smtClean="0"/>
              <a:t>Right to appeal</a:t>
            </a:r>
          </a:p>
          <a:p>
            <a:pPr lvl="1"/>
            <a:r>
              <a:rPr lang="en-GB" sz="1600" dirty="0" smtClean="0"/>
              <a:t>Civil cases</a:t>
            </a:r>
          </a:p>
          <a:p>
            <a:pPr lvl="1"/>
            <a:r>
              <a:rPr lang="en-GB" sz="1600" dirty="0" smtClean="0"/>
              <a:t>Criminal cases</a:t>
            </a:r>
            <a:endParaRPr lang="en-GB" sz="1600" dirty="0" smtClean="0"/>
          </a:p>
          <a:p>
            <a:pPr lvl="1"/>
            <a:endParaRPr lang="en-GB" sz="1600" dirty="0" smtClean="0"/>
          </a:p>
          <a:p>
            <a:pPr lvl="1"/>
            <a:endParaRPr lang="en-GB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71600" y="980728"/>
            <a:ext cx="7696200" cy="3744416"/>
          </a:xfrm>
        </p:spPr>
        <p:txBody>
          <a:bodyPr/>
          <a:lstStyle/>
          <a:p>
            <a:pPr>
              <a:buNone/>
            </a:pPr>
            <a:r>
              <a:rPr lang="en-GB" sz="2400" b="1" u="sng" dirty="0" smtClean="0"/>
              <a:t>Supreme Court</a:t>
            </a:r>
          </a:p>
          <a:p>
            <a:pPr>
              <a:buNone/>
            </a:pPr>
            <a:endParaRPr lang="en-GB" sz="900" dirty="0" smtClean="0"/>
          </a:p>
          <a:p>
            <a:r>
              <a:rPr lang="en-GB" sz="2000" dirty="0" smtClean="0"/>
              <a:t>Right to appeal heavily restricted</a:t>
            </a:r>
          </a:p>
          <a:p>
            <a:endParaRPr lang="en-GB" sz="900" dirty="0" smtClean="0"/>
          </a:p>
          <a:p>
            <a:r>
              <a:rPr lang="en-GB" sz="2000" dirty="0" smtClean="0"/>
              <a:t>Purpose of Supreme Court</a:t>
            </a:r>
          </a:p>
          <a:p>
            <a:pPr lvl="1"/>
            <a:r>
              <a:rPr lang="en-GB" sz="1600" dirty="0" smtClean="0"/>
              <a:t>Not to ensure right outcome in each and every case in Norway</a:t>
            </a:r>
          </a:p>
          <a:p>
            <a:pPr lvl="1"/>
            <a:r>
              <a:rPr lang="en-GB" sz="1600" dirty="0" smtClean="0"/>
              <a:t>Ensure uniformity of legal process</a:t>
            </a:r>
          </a:p>
          <a:p>
            <a:pPr lvl="1"/>
            <a:r>
              <a:rPr lang="en-GB" sz="1600" dirty="0" smtClean="0"/>
              <a:t>Resolve matters where the law is unclear</a:t>
            </a:r>
          </a:p>
          <a:p>
            <a:pPr lvl="1"/>
            <a:r>
              <a:rPr lang="en-GB" sz="1600" dirty="0" smtClean="0"/>
              <a:t>Develop the law</a:t>
            </a:r>
          </a:p>
          <a:p>
            <a:pPr lvl="1"/>
            <a:r>
              <a:rPr lang="en-GB" sz="1600" dirty="0" smtClean="0"/>
              <a:t>Decide in matters of principle</a:t>
            </a:r>
            <a:endParaRPr lang="en-GB" sz="1600" dirty="0"/>
          </a:p>
        </p:txBody>
      </p:sp>
      <p:pic>
        <p:nvPicPr>
          <p:cNvPr id="6" name="Bilde 5" descr="Høyesterett plenu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4149080"/>
            <a:ext cx="5177190" cy="2508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Composition of the Courts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r>
              <a:rPr lang="en-GB" sz="2400" u="sng" dirty="0" smtClean="0"/>
              <a:t>Professional judges</a:t>
            </a:r>
          </a:p>
          <a:p>
            <a:pPr>
              <a:buNone/>
            </a:pPr>
            <a:endParaRPr lang="en-GB" sz="2400" u="sng" dirty="0" smtClean="0"/>
          </a:p>
          <a:p>
            <a:pPr>
              <a:spcAft>
                <a:spcPts val="300"/>
              </a:spcAft>
              <a:buNone/>
            </a:pPr>
            <a:r>
              <a:rPr lang="en-GB" sz="2000" dirty="0" smtClean="0"/>
              <a:t>District Courts: 		1</a:t>
            </a:r>
          </a:p>
          <a:p>
            <a:pPr>
              <a:spcAft>
                <a:spcPts val="300"/>
              </a:spcAft>
              <a:buNone/>
            </a:pPr>
            <a:r>
              <a:rPr lang="en-GB" sz="2000" dirty="0" smtClean="0"/>
              <a:t>Appeals Courts: 	3</a:t>
            </a:r>
          </a:p>
          <a:p>
            <a:pPr>
              <a:spcAft>
                <a:spcPts val="300"/>
              </a:spcAft>
              <a:buNone/>
            </a:pPr>
            <a:r>
              <a:rPr lang="en-GB" sz="2000" dirty="0" smtClean="0"/>
              <a:t>Supreme Court: 	5</a:t>
            </a:r>
          </a:p>
          <a:p>
            <a:pPr>
              <a:spcAft>
                <a:spcPts val="300"/>
              </a:spcAft>
              <a:buNone/>
            </a:pPr>
            <a:r>
              <a:rPr lang="en-GB" sz="2000" dirty="0" smtClean="0"/>
              <a:t>Supreme Court </a:t>
            </a:r>
          </a:p>
          <a:p>
            <a:pPr>
              <a:spcAft>
                <a:spcPts val="300"/>
              </a:spcAft>
              <a:buNone/>
            </a:pPr>
            <a:r>
              <a:rPr lang="en-GB" sz="2000" dirty="0" smtClean="0"/>
              <a:t>	 </a:t>
            </a:r>
            <a:r>
              <a:rPr lang="en-GB" sz="2000" dirty="0" smtClean="0"/>
              <a:t>  - plenary session: 19</a:t>
            </a:r>
            <a:endParaRPr lang="en-GB" sz="2000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pPr>
              <a:buNone/>
            </a:pPr>
            <a:r>
              <a:rPr lang="en-GB" sz="2400" u="sng" dirty="0" smtClean="0"/>
              <a:t>Lay judges</a:t>
            </a:r>
          </a:p>
          <a:p>
            <a:pPr>
              <a:buNone/>
            </a:pPr>
            <a:endParaRPr lang="en-GB" sz="2400" u="sng" dirty="0" smtClean="0"/>
          </a:p>
          <a:p>
            <a:pPr>
              <a:buNone/>
            </a:pPr>
            <a:r>
              <a:rPr lang="en-GB" sz="2000" i="1" u="sng" dirty="0" smtClean="0"/>
              <a:t>Civil cases:</a:t>
            </a:r>
          </a:p>
          <a:p>
            <a:pPr>
              <a:buNone/>
            </a:pPr>
            <a:r>
              <a:rPr lang="en-GB" sz="2000" dirty="0" smtClean="0"/>
              <a:t>None, but parties may demand</a:t>
            </a:r>
          </a:p>
          <a:p>
            <a:pPr>
              <a:buNone/>
            </a:pPr>
            <a:endParaRPr lang="en-GB" sz="2000" dirty="0" smtClean="0"/>
          </a:p>
          <a:p>
            <a:pPr>
              <a:buNone/>
            </a:pPr>
            <a:r>
              <a:rPr lang="en-GB" sz="2000" i="1" u="sng" dirty="0" smtClean="0"/>
              <a:t>Criminal cases:</a:t>
            </a:r>
          </a:p>
          <a:p>
            <a:pPr>
              <a:buNone/>
            </a:pPr>
            <a:r>
              <a:rPr lang="en-GB" sz="2000" dirty="0" smtClean="0"/>
              <a:t>Lay judges in majority</a:t>
            </a:r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Court proceedings and </a:t>
            </a:r>
            <a:r>
              <a:rPr lang="en-GB" smtClean="0"/>
              <a:t>hearings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3175992"/>
          </a:xfrm>
        </p:spPr>
        <p:txBody>
          <a:bodyPr/>
          <a:lstStyle/>
          <a:p>
            <a:pPr>
              <a:buNone/>
            </a:pPr>
            <a:r>
              <a:rPr lang="en-GB" sz="2400" u="sng" dirty="0" smtClean="0"/>
              <a:t>Civil cases</a:t>
            </a:r>
          </a:p>
          <a:p>
            <a:pPr>
              <a:buNone/>
            </a:pPr>
            <a:endParaRPr lang="en-GB" sz="900" u="sng" dirty="0" smtClean="0"/>
          </a:p>
          <a:p>
            <a:pPr>
              <a:buNone/>
            </a:pPr>
            <a:r>
              <a:rPr lang="en-GB" sz="2000" dirty="0" smtClean="0"/>
              <a:t>Strong oral tradition</a:t>
            </a:r>
          </a:p>
          <a:p>
            <a:endParaRPr lang="en-GB" sz="2000" dirty="0" smtClean="0"/>
          </a:p>
          <a:p>
            <a:r>
              <a:rPr lang="en-GB" sz="2000" dirty="0" smtClean="0"/>
              <a:t>Witnesses, documentary evidence and legal arguments presented directly before the court during “main hearing”</a:t>
            </a:r>
            <a:endParaRPr lang="en-GB" sz="2000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3103984"/>
          </a:xfrm>
        </p:spPr>
        <p:txBody>
          <a:bodyPr/>
          <a:lstStyle/>
          <a:p>
            <a:pPr>
              <a:buNone/>
            </a:pPr>
            <a:r>
              <a:rPr lang="en-GB" sz="2400" u="sng" dirty="0" smtClean="0"/>
              <a:t>Criminal cases</a:t>
            </a:r>
          </a:p>
          <a:p>
            <a:pPr>
              <a:buNone/>
            </a:pPr>
            <a:endParaRPr lang="en-GB" sz="900" u="sng" dirty="0" smtClean="0"/>
          </a:p>
          <a:p>
            <a:pPr>
              <a:buNone/>
            </a:pPr>
            <a:r>
              <a:rPr lang="en-GB" sz="2000" dirty="0" smtClean="0"/>
              <a:t>Oral tradition even stronger</a:t>
            </a:r>
          </a:p>
          <a:p>
            <a:endParaRPr lang="en-GB" sz="2000" dirty="0" smtClean="0"/>
          </a:p>
          <a:p>
            <a:r>
              <a:rPr lang="en-GB" sz="2000" dirty="0" smtClean="0"/>
              <a:t>Judges as "tabula rasa”</a:t>
            </a:r>
          </a:p>
          <a:p>
            <a:r>
              <a:rPr lang="en-GB" sz="2000" dirty="0" smtClean="0"/>
              <a:t>Presumption of innocence</a:t>
            </a:r>
          </a:p>
          <a:p>
            <a:r>
              <a:rPr lang="en-GB" sz="2000" dirty="0" smtClean="0"/>
              <a:t>Evaluation of evidence</a:t>
            </a:r>
          </a:p>
          <a:p>
            <a:r>
              <a:rPr lang="en-GB" sz="2000" dirty="0" smtClean="0"/>
              <a:t>Principle of contradiction</a:t>
            </a:r>
            <a:endParaRPr lang="en-GB" sz="2000" dirty="0"/>
          </a:p>
        </p:txBody>
      </p:sp>
      <p:sp>
        <p:nvSpPr>
          <p:cNvPr id="5" name="TekstSylinder 4"/>
          <p:cNvSpPr txBox="1"/>
          <p:nvPr/>
        </p:nvSpPr>
        <p:spPr>
          <a:xfrm>
            <a:off x="2699792" y="5805264"/>
            <a:ext cx="4032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Principle of transparency</a:t>
            </a: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600" y="620688"/>
            <a:ext cx="7696200" cy="1143000"/>
          </a:xfrm>
        </p:spPr>
        <p:txBody>
          <a:bodyPr/>
          <a:lstStyle/>
          <a:p>
            <a:r>
              <a:rPr lang="en-GB" dirty="0" smtClean="0"/>
              <a:t>Norwegian legal system compared to other western legal systems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043608" y="1700808"/>
            <a:ext cx="3771900" cy="1807840"/>
          </a:xfrm>
          <a:solidFill>
            <a:srgbClr val="FFFF99"/>
          </a:solidFill>
        </p:spPr>
        <p:txBody>
          <a:bodyPr/>
          <a:lstStyle/>
          <a:p>
            <a:pPr algn="ctr">
              <a:buNone/>
            </a:pPr>
            <a:r>
              <a:rPr lang="en-GB" sz="2400" u="sng" dirty="0" smtClean="0"/>
              <a:t>Continental law</a:t>
            </a:r>
          </a:p>
          <a:p>
            <a:pPr>
              <a:buNone/>
            </a:pPr>
            <a:endParaRPr lang="en-GB" sz="900" u="sng" dirty="0" smtClean="0"/>
          </a:p>
          <a:p>
            <a:r>
              <a:rPr lang="en-GB" sz="1800" dirty="0" smtClean="0"/>
              <a:t>Extensive and detailed legislation</a:t>
            </a:r>
          </a:p>
          <a:p>
            <a:r>
              <a:rPr lang="en-GB" sz="1800" dirty="0" smtClean="0"/>
              <a:t>Principles of law</a:t>
            </a:r>
            <a:endParaRPr lang="en-GB" sz="1800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932040" y="1700808"/>
            <a:ext cx="3771900" cy="1807840"/>
          </a:xfrm>
          <a:solidFill>
            <a:srgbClr val="FF4F5C"/>
          </a:solidFill>
        </p:spPr>
        <p:txBody>
          <a:bodyPr/>
          <a:lstStyle/>
          <a:p>
            <a:pPr algn="ctr">
              <a:buNone/>
            </a:pPr>
            <a:r>
              <a:rPr lang="en-GB" sz="2400" u="sng" dirty="0" smtClean="0"/>
              <a:t>Common law</a:t>
            </a:r>
          </a:p>
          <a:p>
            <a:pPr>
              <a:buNone/>
            </a:pPr>
            <a:endParaRPr lang="en-GB" sz="900" u="sng" dirty="0" smtClean="0"/>
          </a:p>
          <a:p>
            <a:r>
              <a:rPr lang="en-GB" sz="1800" dirty="0" smtClean="0"/>
              <a:t>Case-law developed by Courts of law</a:t>
            </a:r>
          </a:p>
          <a:p>
            <a:r>
              <a:rPr lang="en-GB" sz="1800" dirty="0" smtClean="0"/>
              <a:t>Tradition</a:t>
            </a:r>
            <a:endParaRPr lang="en-GB" sz="1800" dirty="0"/>
          </a:p>
        </p:txBody>
      </p:sp>
      <p:sp>
        <p:nvSpPr>
          <p:cNvPr id="6" name="TekstSylinder 5"/>
          <p:cNvSpPr txBox="1"/>
          <p:nvPr/>
        </p:nvSpPr>
        <p:spPr>
          <a:xfrm>
            <a:off x="1043608" y="3645025"/>
            <a:ext cx="7632848" cy="311623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u="sng" dirty="0" smtClean="0"/>
              <a:t>Norwegian law</a:t>
            </a:r>
          </a:p>
          <a:p>
            <a:pPr algn="ctr"/>
            <a:endParaRPr lang="en-GB" sz="900" dirty="0" smtClean="0"/>
          </a:p>
          <a:p>
            <a:pPr algn="ctr">
              <a:spcAft>
                <a:spcPts val="300"/>
              </a:spcAft>
              <a:buFont typeface="Arial" pitchFamily="34" charset="0"/>
              <a:buChar char="•"/>
            </a:pPr>
            <a:r>
              <a:rPr lang="en-GB" sz="1800" dirty="0" smtClean="0"/>
              <a:t> Parliamentary legislation key figure</a:t>
            </a:r>
          </a:p>
          <a:p>
            <a:pPr algn="ctr">
              <a:spcAft>
                <a:spcPts val="300"/>
              </a:spcAft>
              <a:buFont typeface="Arial" pitchFamily="34" charset="0"/>
              <a:buChar char="•"/>
            </a:pPr>
            <a:r>
              <a:rPr lang="en-GB" sz="1800" dirty="0" smtClean="0"/>
              <a:t> Legislation less detailed</a:t>
            </a:r>
          </a:p>
          <a:p>
            <a:pPr algn="ctr">
              <a:spcAft>
                <a:spcPts val="300"/>
              </a:spcAft>
              <a:buFont typeface="Arial" pitchFamily="34" charset="0"/>
              <a:buChar char="•"/>
            </a:pPr>
            <a:r>
              <a:rPr lang="en-GB" sz="1800" dirty="0" smtClean="0"/>
              <a:t> Trusts the courts to find “the spirit of the law”</a:t>
            </a:r>
          </a:p>
          <a:p>
            <a:pPr algn="ctr">
              <a:spcAft>
                <a:spcPts val="300"/>
              </a:spcAft>
              <a:buFont typeface="Arial" pitchFamily="34" charset="0"/>
              <a:buChar char="•"/>
            </a:pPr>
            <a:r>
              <a:rPr lang="en-GB" sz="1800" dirty="0" smtClean="0"/>
              <a:t> </a:t>
            </a:r>
            <a:r>
              <a:rPr lang="en-GB" sz="1800" dirty="0" smtClean="0"/>
              <a:t>Still, courts heavy emphasis on legislators “preparatory works”</a:t>
            </a:r>
          </a:p>
          <a:p>
            <a:pPr algn="ctr">
              <a:spcAft>
                <a:spcPts val="300"/>
              </a:spcAft>
              <a:buFont typeface="Arial" pitchFamily="34" charset="0"/>
              <a:buChar char="•"/>
            </a:pPr>
            <a:r>
              <a:rPr lang="en-GB" sz="1800" dirty="0" smtClean="0"/>
              <a:t> Supreme Court case-law highly important</a:t>
            </a:r>
          </a:p>
          <a:p>
            <a:pPr algn="ctr">
              <a:spcAft>
                <a:spcPts val="300"/>
              </a:spcAft>
              <a:buFont typeface="Arial" pitchFamily="34" charset="0"/>
              <a:buChar char="•"/>
            </a:pPr>
            <a:r>
              <a:rPr lang="en-GB" sz="1800" dirty="0" smtClean="0"/>
              <a:t> Courts recognised to “develop law”</a:t>
            </a:r>
          </a:p>
          <a:p>
            <a:pPr algn="ctr">
              <a:spcAft>
                <a:spcPts val="300"/>
              </a:spcAft>
              <a:buFont typeface="Arial" pitchFamily="34" charset="0"/>
              <a:buChar char="•"/>
            </a:pPr>
            <a:r>
              <a:rPr lang="en-GB" sz="1800" dirty="0" smtClean="0"/>
              <a:t>Scandinavian “legal pragmatism” – less principles</a:t>
            </a:r>
          </a:p>
          <a:p>
            <a:pPr algn="ctr">
              <a:buFont typeface="Arial" pitchFamily="34" charset="0"/>
              <a:buChar char="•"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Some</a:t>
            </a:r>
            <a:r>
              <a:rPr lang="en-GB" smtClean="0"/>
              <a:t> major trends in the Norwegian legal </a:t>
            </a:r>
            <a:r>
              <a:rPr lang="en-GB" smtClean="0"/>
              <a:t>system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7109792" cy="4114800"/>
          </a:xfrm>
        </p:spPr>
        <p:txBody>
          <a:bodyPr/>
          <a:lstStyle/>
          <a:p>
            <a:pPr>
              <a:spcAft>
                <a:spcPts val="500"/>
              </a:spcAft>
            </a:pPr>
            <a:endParaRPr lang="en-GB" sz="1400" dirty="0" smtClean="0"/>
          </a:p>
          <a:p>
            <a:pPr>
              <a:spcAft>
                <a:spcPts val="600"/>
              </a:spcAft>
            </a:pPr>
            <a:r>
              <a:rPr lang="en-US" sz="2000" b="1" i="1" dirty="0" smtClean="0"/>
              <a:t>Wide administrative powers in the aftermath of </a:t>
            </a:r>
            <a:r>
              <a:rPr lang="en-US" sz="2000" b="1" i="1" dirty="0" smtClean="0"/>
              <a:t>WWII</a:t>
            </a:r>
          </a:p>
          <a:p>
            <a:pPr>
              <a:spcAft>
                <a:spcPts val="600"/>
              </a:spcAft>
            </a:pPr>
            <a:r>
              <a:rPr lang="en-US" sz="20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Increased protection of citizen’s position </a:t>
            </a:r>
            <a:endParaRPr lang="nb-NO" sz="2000" b="1" i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en-US" sz="2000" b="1" i="1" dirty="0" smtClean="0"/>
              <a:t>Consumer protection</a:t>
            </a:r>
            <a:endParaRPr lang="nb-NO" sz="2000" b="1" i="1" dirty="0" smtClean="0"/>
          </a:p>
          <a:p>
            <a:pPr>
              <a:spcAft>
                <a:spcPts val="600"/>
              </a:spcAft>
            </a:pPr>
            <a:r>
              <a:rPr lang="en-US" sz="2000" b="1" i="1" dirty="0" smtClean="0">
                <a:solidFill>
                  <a:schemeClr val="tx2">
                    <a:lumMod val="65000"/>
                    <a:lumOff val="35000"/>
                  </a:schemeClr>
                </a:solidFill>
              </a:rPr>
              <a:t>Deregulation – more free market</a:t>
            </a:r>
            <a:endParaRPr lang="nb-NO" sz="2000" b="1" i="1" dirty="0" smtClean="0">
              <a:solidFill>
                <a:schemeClr val="tx2">
                  <a:lumMod val="65000"/>
                  <a:lumOff val="35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en-US" sz="2000" b="1" i="1" dirty="0" smtClean="0"/>
              <a:t>EU/EØS-legislation</a:t>
            </a:r>
            <a:endParaRPr lang="nb-NO" sz="2000" b="1" i="1" dirty="0" smtClean="0"/>
          </a:p>
          <a:p>
            <a:pPr>
              <a:spcAft>
                <a:spcPts val="600"/>
              </a:spcAft>
            </a:pPr>
            <a:r>
              <a:rPr lang="en-US" sz="2000" b="1" i="1" dirty="0" smtClean="0">
                <a:solidFill>
                  <a:schemeClr val="tx2">
                    <a:lumMod val="65000"/>
                    <a:lumOff val="35000"/>
                  </a:schemeClr>
                </a:solidFill>
              </a:rPr>
              <a:t>Soft on crime – or tougher on crime?</a:t>
            </a:r>
            <a:endParaRPr lang="nb-NO" sz="2000" b="1" i="1" dirty="0" smtClean="0">
              <a:solidFill>
                <a:schemeClr val="tx2">
                  <a:lumMod val="65000"/>
                  <a:lumOff val="35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en-US" sz="2000" b="1" i="1" dirty="0" smtClean="0"/>
              <a:t>Human Rights</a:t>
            </a:r>
            <a:endParaRPr lang="nb-NO" sz="2000" b="1" i="1" dirty="0" smtClean="0"/>
          </a:p>
          <a:p>
            <a:pPr>
              <a:spcAft>
                <a:spcPts val="600"/>
              </a:spcAft>
            </a:pPr>
            <a:r>
              <a:rPr lang="en-US" sz="20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</a:t>
            </a:r>
            <a:r>
              <a:rPr lang="en-US" sz="20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he </a:t>
            </a:r>
            <a:r>
              <a:rPr lang="en-US" sz="20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aftermath of the </a:t>
            </a:r>
            <a:r>
              <a:rPr lang="en-US" sz="2000" b="1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Utøya</a:t>
            </a:r>
            <a:r>
              <a:rPr lang="en-US" sz="20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-massacre?</a:t>
            </a:r>
            <a:endParaRPr lang="nb-NO" sz="2000" b="1" i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nb-NO" sz="2000" b="1" i="1" dirty="0" smtClean="0"/>
          </a:p>
          <a:p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462</TotalTime>
  <Words>548</Words>
  <Application>Microsoft Office PowerPoint</Application>
  <PresentationFormat>Skjermfremvisning (4:3)</PresentationFormat>
  <Paragraphs>168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4" baseType="lpstr">
      <vt:lpstr>Blank Presentation</vt:lpstr>
      <vt:lpstr>Lysbilde 1</vt:lpstr>
      <vt:lpstr>Some questions for reflection:</vt:lpstr>
      <vt:lpstr>Foundation: The Constitution of 1814</vt:lpstr>
      <vt:lpstr>The Parliament (Stortinget) –  the legislative branch</vt:lpstr>
      <vt:lpstr>The Government –  the executive branch</vt:lpstr>
      <vt:lpstr>The Court System - the judicial branch</vt:lpstr>
      <vt:lpstr>Court system</vt:lpstr>
      <vt:lpstr>Lysbilde 8</vt:lpstr>
      <vt:lpstr>Lysbilde 9</vt:lpstr>
      <vt:lpstr>Composition of the Courts</vt:lpstr>
      <vt:lpstr>Court proceedings and hearings</vt:lpstr>
      <vt:lpstr>Norwegian legal system compared to other western legal systems</vt:lpstr>
      <vt:lpstr>Some major trends in the Norwegian legal system</vt:lpstr>
    </vt:vector>
  </TitlesOfParts>
  <Company>Rayon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thomhor</cp:lastModifiedBy>
  <cp:revision>57</cp:revision>
  <dcterms:created xsi:type="dcterms:W3CDTF">2011-01-18T14:02:45Z</dcterms:created>
  <dcterms:modified xsi:type="dcterms:W3CDTF">2011-10-10T12:38:09Z</dcterms:modified>
</cp:coreProperties>
</file>